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Łącznik prosty 2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5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67254-E155-4450-A7DB-8020B5362297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16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7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2B3F16E-620E-412B-9E30-2A193692A69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9290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04106-F903-45B3-96F7-84EE33E02C2A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3E906-FE8D-4651-93BF-1E79AE42CE5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04998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Łącznik prosty 27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Elipsa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FD44B-CC73-476D-A36F-0044F4749DC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4" name="Symbol zastępczy daty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A022C-9734-454E-B556-3E31978A2AFF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15" name="Symbol zastępczy stop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9541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CAB9B-0943-47E8-A845-B6517EB81C14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A8DFC-5C5F-477B-99F9-D0919A8142B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69819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Łącznik prosty 29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6" name="Symbol zastępczy daty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B3965-D1B9-46F8-9000-29AFC7E838C9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17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5D15246-163F-4500-9F08-B507E29A65F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8757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Łącznik prosty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50FFE-9973-4CD4-A7CF-B8C29479E8C7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7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FA186-3DE4-48BB-9903-F346C2EA987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28819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Łącznik prosty 28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Elipsa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Elipsa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8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D6DF-3DF7-43AA-9B65-AB3DC1E7ABCE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19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252E78EC-7AD4-4E2E-8528-A0266F24D9B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24649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01D30-1E1B-4CFF-8909-FEFA4428FA74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8E742-7E53-46C5-B78B-7E7CE1F0864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4623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Prostokąt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Prostokąt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ostokąt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17B65-7F65-4578-A44C-2C8A912CF030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9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AD2B73E-4452-4FE9-915A-DB358F89ED9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1395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Łącznik prosty 2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6" name="Symbol zastępczy numeru slajd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1C9B87F-BD37-4FE5-BEB6-182F7875E6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7" name="Symbol zastępczy daty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F29ED-EE4E-41A4-830B-409F0835CF4E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18" name="Symbol zastępczy stopki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22639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Łącznik prosty 19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Symbol zastępczy numeru slajd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F5762-366B-4ECB-97D0-02A8904256D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7" name="Symbol zastępczy daty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8247-EE0A-42B0-AC6B-A3269CA5926C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18" name="Symbol zastępczy stopki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037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9213BCE-AF4B-48F5-AEAF-F83C7135A303}" type="datetimeFigureOut">
              <a:rPr lang="pl-PL"/>
              <a:pPr>
                <a:defRPr/>
              </a:pPr>
              <a:t>2015-01-13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02045E7-9DEA-4D40-B397-FFED511DCF0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038" name="Symbol zastępczy tytułu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  <a:endParaRPr lang="en-US" altLang="pl-PL" smtClean="0"/>
          </a:p>
        </p:txBody>
      </p:sp>
      <p:sp>
        <p:nvSpPr>
          <p:cNvPr id="1039" name="Symbol zastępczy tekstu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l-PL" sz="2400" i="1" dirty="0" smtClean="0"/>
              <a:t>FONTES  IURIS</a:t>
            </a:r>
            <a:endParaRPr lang="pl-PL" sz="2400" i="1" dirty="0"/>
          </a:p>
        </p:txBody>
      </p:sp>
      <p:sp>
        <p:nvSpPr>
          <p:cNvPr id="13315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altLang="pl-PL" smtClean="0"/>
              <a:t>Źródła prawa europejskiego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1"/>
                </a:solidFill>
              </a:rPr>
              <a:t>Interakcja systemów – prawo germańskie (2/</a:t>
            </a:r>
            <a:r>
              <a:rPr lang="pl-PL" dirty="0" err="1" smtClean="0">
                <a:solidFill>
                  <a:schemeClr val="tx1"/>
                </a:solidFill>
              </a:rPr>
              <a:t>2</a:t>
            </a:r>
            <a:r>
              <a:rPr lang="pl-PL" dirty="0" smtClean="0">
                <a:solidFill>
                  <a:schemeClr val="tx1"/>
                </a:solidFill>
              </a:rPr>
              <a:t>)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22531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85750" y="1500188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pl-PL" altLang="pl-PL" smtClean="0"/>
          </a:p>
          <a:p>
            <a:pPr>
              <a:buFont typeface="Wingdings 2" pitchFamily="18" charset="2"/>
              <a:buNone/>
            </a:pPr>
            <a:endParaRPr lang="pl-PL" altLang="pl-PL" smtClean="0"/>
          </a:p>
          <a:p>
            <a:pPr>
              <a:buFont typeface="Wingdings 2" pitchFamily="18" charset="2"/>
              <a:buNone/>
            </a:pPr>
            <a:endParaRPr lang="pl-PL" altLang="pl-PL" smtClean="0"/>
          </a:p>
          <a:p>
            <a:pPr>
              <a:buFont typeface="Wingdings 2" pitchFamily="18" charset="2"/>
              <a:buNone/>
            </a:pPr>
            <a:endParaRPr lang="pl-PL" altLang="pl-PL" smtClean="0"/>
          </a:p>
          <a:p>
            <a:pPr>
              <a:buFont typeface="Wingdings 2" pitchFamily="18" charset="2"/>
              <a:buNone/>
            </a:pPr>
            <a:endParaRPr lang="pl-PL" altLang="pl-PL" smtClean="0"/>
          </a:p>
        </p:txBody>
      </p:sp>
      <p:cxnSp>
        <p:nvCxnSpPr>
          <p:cNvPr id="5" name="Łącznik prosty ze strzałką 4"/>
          <p:cNvCxnSpPr/>
          <p:nvPr/>
        </p:nvCxnSpPr>
        <p:spPr>
          <a:xfrm>
            <a:off x="142875" y="3786188"/>
            <a:ext cx="8858250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rostokąt 8"/>
          <p:cNvSpPr/>
          <p:nvPr/>
        </p:nvSpPr>
        <p:spPr>
          <a:xfrm>
            <a:off x="142875" y="3786188"/>
            <a:ext cx="3000375" cy="2000250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dirty="0"/>
              <a:t>od XII w. stopniowa recepcja prawa rzymskiego  </a:t>
            </a:r>
            <a:endParaRPr lang="pl-PL" sz="2800" dirty="0"/>
          </a:p>
        </p:txBody>
      </p:sp>
      <p:sp>
        <p:nvSpPr>
          <p:cNvPr id="13" name="Prostokąt 12"/>
          <p:cNvSpPr/>
          <p:nvPr/>
        </p:nvSpPr>
        <p:spPr>
          <a:xfrm>
            <a:off x="3143250" y="3786188"/>
            <a:ext cx="2786063" cy="2000250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dirty="0"/>
              <a:t>od XII w. przejmowanie instytucji prawa kanonicznego   </a:t>
            </a:r>
            <a:endParaRPr lang="pl-PL" sz="2800" dirty="0"/>
          </a:p>
        </p:txBody>
      </p:sp>
      <p:sp>
        <p:nvSpPr>
          <p:cNvPr id="14" name="Prostokąt 13"/>
          <p:cNvSpPr/>
          <p:nvPr/>
        </p:nvSpPr>
        <p:spPr>
          <a:xfrm>
            <a:off x="428625" y="1643063"/>
            <a:ext cx="2428875" cy="1071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/>
              <a:t>PRAWO RZYMSKIE</a:t>
            </a:r>
            <a:endParaRPr lang="pl-PL" sz="2400" dirty="0"/>
          </a:p>
        </p:txBody>
      </p:sp>
      <p:sp>
        <p:nvSpPr>
          <p:cNvPr id="17" name="Prostokąt 16"/>
          <p:cNvSpPr/>
          <p:nvPr/>
        </p:nvSpPr>
        <p:spPr>
          <a:xfrm>
            <a:off x="3429000" y="1643063"/>
            <a:ext cx="2286000" cy="107156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/>
              <a:t>PRAWO KANONICZNE </a:t>
            </a:r>
            <a:endParaRPr lang="pl-PL" sz="2400" dirty="0"/>
          </a:p>
        </p:txBody>
      </p:sp>
      <p:sp>
        <p:nvSpPr>
          <p:cNvPr id="21" name="Prążkowana strzałka w prawo 20"/>
          <p:cNvSpPr/>
          <p:nvPr/>
        </p:nvSpPr>
        <p:spPr>
          <a:xfrm rot="5400000">
            <a:off x="4225925" y="2989263"/>
            <a:ext cx="604837" cy="484188"/>
          </a:xfrm>
          <a:prstGeom prst="striped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2" name="Prążkowana strzałka w prawo 21"/>
          <p:cNvSpPr/>
          <p:nvPr/>
        </p:nvSpPr>
        <p:spPr>
          <a:xfrm rot="5400000">
            <a:off x="1296988" y="2989263"/>
            <a:ext cx="604837" cy="48418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5857875" y="3786188"/>
            <a:ext cx="2928938" cy="2000250"/>
          </a:xfrm>
          <a:prstGeom prst="rect">
            <a:avLst/>
          </a:prstGeom>
          <a:solidFill>
            <a:srgbClr val="FFC00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/>
              <a:t>od XVIII w. przyjmowanie koncepcji </a:t>
            </a:r>
            <a:r>
              <a:rPr lang="pl-PL" sz="2400" dirty="0" err="1"/>
              <a:t>prawnonaturalnych</a:t>
            </a:r>
            <a:r>
              <a:rPr lang="pl-PL" sz="2400" dirty="0"/>
              <a:t>  </a:t>
            </a:r>
            <a:endParaRPr lang="pl-PL" sz="2400" dirty="0"/>
          </a:p>
        </p:txBody>
      </p:sp>
      <p:sp>
        <p:nvSpPr>
          <p:cNvPr id="15" name="Prostokąt 14"/>
          <p:cNvSpPr/>
          <p:nvPr/>
        </p:nvSpPr>
        <p:spPr>
          <a:xfrm>
            <a:off x="6000750" y="1643063"/>
            <a:ext cx="2714625" cy="107156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/>
              <a:t>NOWOŻYTNE PRAWO NATURY</a:t>
            </a:r>
            <a:endParaRPr lang="pl-PL" sz="2400" dirty="0"/>
          </a:p>
        </p:txBody>
      </p:sp>
      <p:sp>
        <p:nvSpPr>
          <p:cNvPr id="18" name="Prążkowana strzałka w prawo 17"/>
          <p:cNvSpPr/>
          <p:nvPr/>
        </p:nvSpPr>
        <p:spPr>
          <a:xfrm rot="5400000">
            <a:off x="7083425" y="2989263"/>
            <a:ext cx="604837" cy="484188"/>
          </a:xfrm>
          <a:prstGeom prst="striped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4A095"/>
            </a:gs>
            <a:gs pos="50000">
              <a:srgbClr val="F6C5BF"/>
            </a:gs>
            <a:gs pos="100000">
              <a:srgbClr val="FAE2E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142875" y="142875"/>
            <a:ext cx="885825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just"/>
            <a:endParaRPr lang="pl-PL" altLang="pl-PL" sz="2400"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pl-PL" altLang="pl-PL" sz="2400">
                <a:latin typeface="Book Antiqua" pitchFamily="18" charset="0"/>
                <a:ea typeface="Calibri" pitchFamily="34" charset="0"/>
                <a:cs typeface="Times New Roman" pitchFamily="18" charset="0"/>
              </a:rPr>
              <a:t>Pan zstąpił na g</a:t>
            </a:r>
            <a:r>
              <a:rPr lang="pl-PL" altLang="pl-PL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ó</a:t>
            </a:r>
            <a:r>
              <a:rPr lang="pl-PL" altLang="pl-PL" sz="2400">
                <a:latin typeface="Book Antiqua" pitchFamily="18" charset="0"/>
                <a:ea typeface="Calibri" pitchFamily="34" charset="0"/>
                <a:cs typeface="Times New Roman" pitchFamily="18" charset="0"/>
              </a:rPr>
              <a:t>rę Synaj, na jej szczyt. I wezwał Mojżesza na szczyt g</a:t>
            </a:r>
            <a:r>
              <a:rPr lang="pl-PL" altLang="pl-PL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ó</a:t>
            </a:r>
            <a:r>
              <a:rPr lang="pl-PL" altLang="pl-PL" sz="2400">
                <a:latin typeface="Book Antiqua" pitchFamily="18" charset="0"/>
                <a:ea typeface="Calibri" pitchFamily="34" charset="0"/>
                <a:cs typeface="Times New Roman" pitchFamily="18" charset="0"/>
              </a:rPr>
              <a:t>ry, a Mojżesz wstąpił [</a:t>
            </a:r>
            <a:r>
              <a:rPr lang="pl-PL" altLang="pl-PL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…</a:t>
            </a:r>
            <a:r>
              <a:rPr lang="pl-PL" altLang="pl-PL" sz="2400">
                <a:latin typeface="Book Antiqua" pitchFamily="18" charset="0"/>
                <a:ea typeface="Calibri" pitchFamily="34" charset="0"/>
                <a:cs typeface="Times New Roman" pitchFamily="18" charset="0"/>
              </a:rPr>
              <a:t>] Wtedy m</a:t>
            </a:r>
            <a:r>
              <a:rPr lang="pl-PL" altLang="pl-PL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ó</a:t>
            </a:r>
            <a:r>
              <a:rPr lang="pl-PL" altLang="pl-PL" sz="2400">
                <a:latin typeface="Book Antiqua" pitchFamily="18" charset="0"/>
                <a:ea typeface="Calibri" pitchFamily="34" charset="0"/>
                <a:cs typeface="Times New Roman" pitchFamily="18" charset="0"/>
              </a:rPr>
              <a:t>wił B</a:t>
            </a:r>
            <a:r>
              <a:rPr lang="pl-PL" altLang="pl-PL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ó</a:t>
            </a:r>
            <a:r>
              <a:rPr lang="pl-PL" altLang="pl-PL" sz="2400">
                <a:latin typeface="Book Antiqua" pitchFamily="18" charset="0"/>
                <a:ea typeface="Calibri" pitchFamily="34" charset="0"/>
                <a:cs typeface="Times New Roman" pitchFamily="18" charset="0"/>
              </a:rPr>
              <a:t>g wszystkie te słowa: </a:t>
            </a:r>
            <a:r>
              <a:rPr lang="pl-PL" altLang="pl-PL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pl-PL" altLang="pl-PL" sz="2400">
                <a:latin typeface="Book Antiqua" pitchFamily="18" charset="0"/>
                <a:ea typeface="Calibri" pitchFamily="34" charset="0"/>
                <a:cs typeface="Times New Roman" pitchFamily="18" charset="0"/>
              </a:rPr>
              <a:t>Ja jestem Pan, tw</a:t>
            </a:r>
            <a:r>
              <a:rPr lang="pl-PL" altLang="pl-PL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ó</a:t>
            </a:r>
            <a:r>
              <a:rPr lang="pl-PL" altLang="pl-PL" sz="2400">
                <a:latin typeface="Book Antiqua" pitchFamily="18" charset="0"/>
                <a:ea typeface="Calibri" pitchFamily="34" charset="0"/>
                <a:cs typeface="Times New Roman" pitchFamily="18" charset="0"/>
              </a:rPr>
              <a:t>j B</a:t>
            </a:r>
            <a:r>
              <a:rPr lang="pl-PL" altLang="pl-PL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ó</a:t>
            </a:r>
            <a:r>
              <a:rPr lang="pl-PL" altLang="pl-PL" sz="2400">
                <a:latin typeface="Book Antiqua" pitchFamily="18" charset="0"/>
                <a:ea typeface="Calibri" pitchFamily="34" charset="0"/>
                <a:cs typeface="Times New Roman" pitchFamily="18" charset="0"/>
              </a:rPr>
              <a:t>g, kt</a:t>
            </a:r>
            <a:r>
              <a:rPr lang="pl-PL" altLang="pl-PL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ó</a:t>
            </a:r>
            <a:r>
              <a:rPr lang="pl-PL" altLang="pl-PL" sz="2400">
                <a:latin typeface="Book Antiqua" pitchFamily="18" charset="0"/>
                <a:ea typeface="Calibri" pitchFamily="34" charset="0"/>
                <a:cs typeface="Times New Roman" pitchFamily="18" charset="0"/>
              </a:rPr>
              <a:t>ry cię wywi</a:t>
            </a:r>
            <a:r>
              <a:rPr lang="pl-PL" altLang="pl-PL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ó</a:t>
            </a:r>
            <a:r>
              <a:rPr lang="pl-PL" altLang="pl-PL" sz="2400">
                <a:latin typeface="Book Antiqua" pitchFamily="18" charset="0"/>
                <a:ea typeface="Calibri" pitchFamily="34" charset="0"/>
                <a:cs typeface="Times New Roman" pitchFamily="18" charset="0"/>
              </a:rPr>
              <a:t>dł z ziemi egipskiej, z domu niewoli. Nie będziesz  miał cudzych bog</a:t>
            </a:r>
            <a:r>
              <a:rPr lang="pl-PL" altLang="pl-PL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ó</a:t>
            </a:r>
            <a:r>
              <a:rPr lang="pl-PL" altLang="pl-PL" sz="2400">
                <a:latin typeface="Book Antiqua" pitchFamily="18" charset="0"/>
                <a:ea typeface="Calibri" pitchFamily="34" charset="0"/>
                <a:cs typeface="Times New Roman" pitchFamily="18" charset="0"/>
              </a:rPr>
              <a:t>w obok Mnie!</a:t>
            </a:r>
            <a:r>
              <a:rPr lang="pl-PL" altLang="pl-PL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»</a:t>
            </a:r>
            <a:r>
              <a:rPr lang="pl-PL" altLang="pl-PL" sz="2400">
                <a:latin typeface="Book Antiqua" pitchFamily="18" charset="0"/>
                <a:ea typeface="Calibri" pitchFamily="34" charset="0"/>
                <a:cs typeface="Times New Roman" pitchFamily="18" charset="0"/>
              </a:rPr>
              <a:t> [</a:t>
            </a:r>
            <a:r>
              <a:rPr lang="pl-PL" altLang="pl-PL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…</a:t>
            </a:r>
            <a:r>
              <a:rPr lang="pl-PL" altLang="pl-PL" sz="2400">
                <a:latin typeface="Book Antiqua" pitchFamily="18" charset="0"/>
                <a:ea typeface="Calibri" pitchFamily="34" charset="0"/>
                <a:cs typeface="Times New Roman" pitchFamily="18" charset="0"/>
              </a:rPr>
              <a:t>] Rzekł nadto Pan do Mojżesza: «Te są prawa, które im przedstawisz [...] Jeśli kto tak uderzy kogoś, że uderzony umrze, winien sam być śmiercią ukarany [...] odda życie za życie, oko za oko, ząb za ząb, ręka za rękę [...] siniec za siniec [...] Jeśliby ktoś wypasł pole lub winnicę i wypuścił bydło, niszcząc cudze pole, wówczas wynagrodzi tym, co ma najlepsze na swoim polu i w swojej winnicy [...] Nie pozwolisz żyć czarownicy [...] Nie będziesz krzywdził żadnej wdowy i sieroty» [...] Pan rzekł do Mojżesza: «Wstąp do Mnie na górę i pozostań tam, a dam ci tablice kamienne, Prawo i przykazania, które napisałem».</a:t>
            </a:r>
            <a:endParaRPr lang="pl-PL" altLang="pl-PL" sz="2400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>
                <a:solidFill>
                  <a:schemeClr val="tx1"/>
                </a:solidFill>
              </a:rPr>
              <a:t>Systemy bazowe</a:t>
            </a:r>
          </a:p>
        </p:txBody>
      </p:sp>
      <p:sp>
        <p:nvSpPr>
          <p:cNvPr id="1536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pl-PL" altLang="pl-PL" smtClean="0"/>
          </a:p>
          <a:p>
            <a:r>
              <a:rPr lang="pl-PL" altLang="pl-PL" smtClean="0"/>
              <a:t>prawo rzymskie</a:t>
            </a:r>
          </a:p>
          <a:p>
            <a:r>
              <a:rPr lang="pl-PL" altLang="pl-PL" smtClean="0"/>
              <a:t>germańskie prawo zwyczajowe</a:t>
            </a:r>
          </a:p>
          <a:p>
            <a:r>
              <a:rPr lang="pl-PL" altLang="pl-PL" smtClean="0"/>
              <a:t>prawo kanoniczne (Kościoła Katolickiego)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>
                <a:solidFill>
                  <a:schemeClr val="tx1"/>
                </a:solidFill>
              </a:rPr>
              <a:t>Systemy pośrednie</a:t>
            </a:r>
          </a:p>
        </p:txBody>
      </p:sp>
      <p:sp>
        <p:nvSpPr>
          <p:cNvPr id="16387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pl-PL" altLang="pl-PL" smtClean="0"/>
          </a:p>
          <a:p>
            <a:r>
              <a:rPr lang="pl-PL" altLang="pl-PL" smtClean="0"/>
              <a:t>prawo hebrajskie (Pismo Święte)</a:t>
            </a:r>
          </a:p>
          <a:p>
            <a:r>
              <a:rPr lang="pl-PL" altLang="pl-PL" smtClean="0"/>
              <a:t>prawo greckie/hellenistyczne</a:t>
            </a:r>
          </a:p>
          <a:p>
            <a:r>
              <a:rPr lang="pl-PL" altLang="pl-PL" smtClean="0"/>
              <a:t>nowożytne prawo natury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>
                <a:solidFill>
                  <a:schemeClr val="tx1"/>
                </a:solidFill>
              </a:rPr>
              <a:t>Systemy uzupełniające</a:t>
            </a:r>
          </a:p>
        </p:txBody>
      </p:sp>
      <p:sp>
        <p:nvSpPr>
          <p:cNvPr id="17411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pl-PL" altLang="pl-PL" smtClean="0"/>
          </a:p>
          <a:p>
            <a:r>
              <a:rPr lang="pl-PL" altLang="pl-PL" smtClean="0"/>
              <a:t>słowiańskie prawo zwyczajowe</a:t>
            </a:r>
          </a:p>
          <a:p>
            <a:r>
              <a:rPr lang="pl-PL" altLang="pl-PL" smtClean="0"/>
              <a:t>prawo bizantyjskie (w tym kanony prawosławne)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>
                <a:solidFill>
                  <a:schemeClr val="tx1"/>
                </a:solidFill>
              </a:rPr>
              <a:t>Interakcja systemów – prawo rzymskie</a:t>
            </a:r>
          </a:p>
        </p:txBody>
      </p:sp>
      <p:sp>
        <p:nvSpPr>
          <p:cNvPr id="18435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pl-PL" altLang="pl-PL" smtClean="0"/>
          </a:p>
          <a:p>
            <a:pPr>
              <a:buFont typeface="Wingdings 2" pitchFamily="18" charset="2"/>
              <a:buNone/>
            </a:pPr>
            <a:endParaRPr lang="pl-PL" altLang="pl-PL" smtClean="0"/>
          </a:p>
          <a:p>
            <a:pPr>
              <a:buFont typeface="Wingdings 2" pitchFamily="18" charset="2"/>
              <a:buNone/>
            </a:pPr>
            <a:endParaRPr lang="pl-PL" altLang="pl-PL" smtClean="0"/>
          </a:p>
          <a:p>
            <a:pPr>
              <a:buFont typeface="Wingdings 2" pitchFamily="18" charset="2"/>
              <a:buNone/>
            </a:pPr>
            <a:endParaRPr lang="pl-PL" altLang="pl-PL" smtClean="0"/>
          </a:p>
          <a:p>
            <a:pPr>
              <a:buFont typeface="Wingdings 2" pitchFamily="18" charset="2"/>
              <a:buNone/>
            </a:pPr>
            <a:endParaRPr lang="pl-PL" altLang="pl-PL" smtClean="0"/>
          </a:p>
        </p:txBody>
      </p:sp>
      <p:cxnSp>
        <p:nvCxnSpPr>
          <p:cNvPr id="5" name="Łącznik prosty ze strzałką 4"/>
          <p:cNvCxnSpPr/>
          <p:nvPr/>
        </p:nvCxnSpPr>
        <p:spPr>
          <a:xfrm>
            <a:off x="142875" y="3786188"/>
            <a:ext cx="8858250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rostokąt 8"/>
          <p:cNvSpPr/>
          <p:nvPr/>
        </p:nvSpPr>
        <p:spPr>
          <a:xfrm>
            <a:off x="142875" y="3786188"/>
            <a:ext cx="2286000" cy="2000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/>
              <a:t>OKRES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/>
              <a:t>ARCHAICZNY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/>
              <a:t>– do III w. B.C.</a:t>
            </a:r>
            <a:endParaRPr lang="pl-PL" sz="2400" dirty="0"/>
          </a:p>
        </p:txBody>
      </p:sp>
      <p:sp>
        <p:nvSpPr>
          <p:cNvPr id="12" name="Prostokąt 11"/>
          <p:cNvSpPr/>
          <p:nvPr/>
        </p:nvSpPr>
        <p:spPr>
          <a:xfrm>
            <a:off x="2428875" y="3786188"/>
            <a:ext cx="2000250" cy="2000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/>
              <a:t>OKRES PRZED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/>
              <a:t>KLASYCZNY – III do I w. B.C.</a:t>
            </a:r>
            <a:endParaRPr lang="pl-PL" sz="2400" dirty="0"/>
          </a:p>
        </p:txBody>
      </p:sp>
      <p:sp>
        <p:nvSpPr>
          <p:cNvPr id="13" name="Prostokąt 12"/>
          <p:cNvSpPr/>
          <p:nvPr/>
        </p:nvSpPr>
        <p:spPr>
          <a:xfrm>
            <a:off x="4429125" y="3786188"/>
            <a:ext cx="2143125" cy="2000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/>
              <a:t>OKRES KLASYCZNY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/>
              <a:t>- I w. B.C. do III w.</a:t>
            </a:r>
            <a:endParaRPr lang="pl-PL" sz="2400" dirty="0"/>
          </a:p>
        </p:txBody>
      </p:sp>
      <p:sp>
        <p:nvSpPr>
          <p:cNvPr id="14" name="Prostokąt 13"/>
          <p:cNvSpPr/>
          <p:nvPr/>
        </p:nvSpPr>
        <p:spPr>
          <a:xfrm>
            <a:off x="6572250" y="3786188"/>
            <a:ext cx="2286000" cy="2000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/>
              <a:t>OKRES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/>
              <a:t>PO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/>
              <a:t>KLASYCZNY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/>
              <a:t>- III do VI w.</a:t>
            </a:r>
            <a:endParaRPr lang="pl-PL" sz="2400" dirty="0"/>
          </a:p>
        </p:txBody>
      </p:sp>
      <p:sp>
        <p:nvSpPr>
          <p:cNvPr id="15" name="Prążkowana strzałka w prawo 14"/>
          <p:cNvSpPr/>
          <p:nvPr/>
        </p:nvSpPr>
        <p:spPr>
          <a:xfrm rot="5400000">
            <a:off x="3135313" y="2936875"/>
            <a:ext cx="642938" cy="484187"/>
          </a:xfrm>
          <a:prstGeom prst="striped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0070C0"/>
              </a:solidFill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1000125" y="1643063"/>
            <a:ext cx="3643313" cy="107156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/>
              <a:t>GRECKA I HELLENISTYCZNA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/>
              <a:t>TEORIA PRAWA</a:t>
            </a:r>
            <a:endParaRPr lang="pl-PL" sz="2400" dirty="0"/>
          </a:p>
        </p:txBody>
      </p:sp>
      <p:sp>
        <p:nvSpPr>
          <p:cNvPr id="18" name="Prążkowana strzałka w prawo 17"/>
          <p:cNvSpPr/>
          <p:nvPr/>
        </p:nvSpPr>
        <p:spPr>
          <a:xfrm rot="5400000">
            <a:off x="7404894" y="2882107"/>
            <a:ext cx="676275" cy="484187"/>
          </a:xfrm>
          <a:prstGeom prst="striped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0070C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5429250" y="1643063"/>
            <a:ext cx="3429000" cy="928687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/>
              <a:t>CHRYSTIANIZACJA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/>
              <a:t>PRAWO KANONICZNE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1"/>
                </a:solidFill>
              </a:rPr>
              <a:t>Interakcja systemów – prawo kanoniczne (1/2)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9459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85750" y="1500188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pl-PL" altLang="pl-PL" smtClean="0"/>
          </a:p>
          <a:p>
            <a:pPr>
              <a:buFont typeface="Wingdings 2" pitchFamily="18" charset="2"/>
              <a:buNone/>
            </a:pPr>
            <a:endParaRPr lang="pl-PL" altLang="pl-PL" smtClean="0"/>
          </a:p>
          <a:p>
            <a:pPr>
              <a:buFont typeface="Wingdings 2" pitchFamily="18" charset="2"/>
              <a:buNone/>
            </a:pPr>
            <a:endParaRPr lang="pl-PL" altLang="pl-PL" smtClean="0"/>
          </a:p>
          <a:p>
            <a:pPr>
              <a:buFont typeface="Wingdings 2" pitchFamily="18" charset="2"/>
              <a:buNone/>
            </a:pPr>
            <a:endParaRPr lang="pl-PL" altLang="pl-PL" smtClean="0"/>
          </a:p>
          <a:p>
            <a:pPr>
              <a:buFont typeface="Wingdings 2" pitchFamily="18" charset="2"/>
              <a:buNone/>
            </a:pPr>
            <a:endParaRPr lang="pl-PL" altLang="pl-PL" smtClean="0"/>
          </a:p>
        </p:txBody>
      </p:sp>
      <p:cxnSp>
        <p:nvCxnSpPr>
          <p:cNvPr id="5" name="Łącznik prosty ze strzałką 4"/>
          <p:cNvCxnSpPr/>
          <p:nvPr/>
        </p:nvCxnSpPr>
        <p:spPr>
          <a:xfrm>
            <a:off x="142875" y="3786188"/>
            <a:ext cx="8858250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rostokąt 8"/>
          <p:cNvSpPr/>
          <p:nvPr/>
        </p:nvSpPr>
        <p:spPr>
          <a:xfrm>
            <a:off x="142875" y="3786188"/>
            <a:ext cx="4500563" cy="200025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dirty="0"/>
              <a:t>k</a:t>
            </a:r>
            <a:r>
              <a:rPr lang="pl-PL" sz="2800" dirty="0"/>
              <a:t>ształtuje się w Cesarstwie Rzymskim do VI w.</a:t>
            </a:r>
            <a:endParaRPr lang="pl-PL" sz="2800" dirty="0"/>
          </a:p>
        </p:txBody>
      </p:sp>
      <p:sp>
        <p:nvSpPr>
          <p:cNvPr id="13" name="Prostokąt 12"/>
          <p:cNvSpPr/>
          <p:nvPr/>
        </p:nvSpPr>
        <p:spPr>
          <a:xfrm>
            <a:off x="4643438" y="3786188"/>
            <a:ext cx="4214812" cy="200025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dirty="0"/>
              <a:t>rozwija się jako depozytariusz prawa rzymskiego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dirty="0"/>
              <a:t>– od VI do XI w.</a:t>
            </a:r>
            <a:endParaRPr lang="pl-PL" sz="2800" dirty="0"/>
          </a:p>
        </p:txBody>
      </p:sp>
      <p:sp>
        <p:nvSpPr>
          <p:cNvPr id="15" name="Prążkowana strzałka w prawo 14"/>
          <p:cNvSpPr/>
          <p:nvPr/>
        </p:nvSpPr>
        <p:spPr>
          <a:xfrm rot="5400000">
            <a:off x="3635375" y="2936875"/>
            <a:ext cx="642938" cy="484188"/>
          </a:xfrm>
          <a:prstGeom prst="stripedRigh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2786063" y="1643063"/>
            <a:ext cx="2357437" cy="107156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/>
              <a:t>PRAWO RZYMSKIE</a:t>
            </a:r>
            <a:endParaRPr lang="pl-PL" sz="2400" dirty="0"/>
          </a:p>
        </p:txBody>
      </p:sp>
      <p:sp>
        <p:nvSpPr>
          <p:cNvPr id="18" name="Prążkowana strzałka w prawo 17"/>
          <p:cNvSpPr/>
          <p:nvPr/>
        </p:nvSpPr>
        <p:spPr>
          <a:xfrm rot="5400000">
            <a:off x="1261269" y="2953544"/>
            <a:ext cx="676275" cy="484187"/>
          </a:xfrm>
          <a:prstGeom prst="stripedRightArrow">
            <a:avLst/>
          </a:prstGeom>
          <a:solidFill>
            <a:srgbClr val="7030A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0070C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285750" y="1643063"/>
            <a:ext cx="2286000" cy="1071562"/>
          </a:xfrm>
          <a:prstGeom prst="rect">
            <a:avLst/>
          </a:prstGeom>
          <a:solidFill>
            <a:srgbClr val="7030A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/>
              <a:t>PRAWO HEBRAJSKIE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5715000" y="1643063"/>
            <a:ext cx="3071813" cy="1214437"/>
          </a:xfrm>
          <a:prstGeom prst="rect">
            <a:avLst/>
          </a:prstGeom>
          <a:solidFill>
            <a:srgbClr val="FFC0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/>
              <a:t>GERMAŃSKIE PRAWO ZWYCZAJOWE</a:t>
            </a:r>
            <a:endParaRPr lang="pl-PL" sz="2400" dirty="0"/>
          </a:p>
        </p:txBody>
      </p:sp>
      <p:sp>
        <p:nvSpPr>
          <p:cNvPr id="12" name="Prążkowana strzałka w prawo 11"/>
          <p:cNvSpPr/>
          <p:nvPr/>
        </p:nvSpPr>
        <p:spPr>
          <a:xfrm rot="5400000">
            <a:off x="6850063" y="3079750"/>
            <a:ext cx="642938" cy="484187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1"/>
                </a:solidFill>
              </a:rPr>
              <a:t>Interakcja systemów – prawo kanoniczne (2/</a:t>
            </a:r>
            <a:r>
              <a:rPr lang="pl-PL" dirty="0" err="1" smtClean="0">
                <a:solidFill>
                  <a:schemeClr val="tx1"/>
                </a:solidFill>
              </a:rPr>
              <a:t>2</a:t>
            </a:r>
            <a:r>
              <a:rPr lang="pl-PL" dirty="0" smtClean="0">
                <a:solidFill>
                  <a:schemeClr val="tx1"/>
                </a:solidFill>
              </a:rPr>
              <a:t>)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2048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85750" y="1500188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pl-PL" altLang="pl-PL" smtClean="0"/>
          </a:p>
          <a:p>
            <a:pPr>
              <a:buFont typeface="Wingdings 2" pitchFamily="18" charset="2"/>
              <a:buNone/>
            </a:pPr>
            <a:endParaRPr lang="pl-PL" altLang="pl-PL" smtClean="0"/>
          </a:p>
          <a:p>
            <a:pPr>
              <a:buFont typeface="Wingdings 2" pitchFamily="18" charset="2"/>
              <a:buNone/>
            </a:pPr>
            <a:endParaRPr lang="pl-PL" altLang="pl-PL" smtClean="0"/>
          </a:p>
          <a:p>
            <a:pPr>
              <a:buFont typeface="Wingdings 2" pitchFamily="18" charset="2"/>
              <a:buNone/>
            </a:pPr>
            <a:endParaRPr lang="pl-PL" altLang="pl-PL" smtClean="0"/>
          </a:p>
          <a:p>
            <a:pPr>
              <a:buFont typeface="Wingdings 2" pitchFamily="18" charset="2"/>
              <a:buNone/>
            </a:pPr>
            <a:endParaRPr lang="pl-PL" altLang="pl-PL" smtClean="0"/>
          </a:p>
        </p:txBody>
      </p:sp>
      <p:cxnSp>
        <p:nvCxnSpPr>
          <p:cNvPr id="5" name="Łącznik prosty ze strzałką 4"/>
          <p:cNvCxnSpPr/>
          <p:nvPr/>
        </p:nvCxnSpPr>
        <p:spPr>
          <a:xfrm>
            <a:off x="142875" y="3786188"/>
            <a:ext cx="8858250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rostokąt 8"/>
          <p:cNvSpPr/>
          <p:nvPr/>
        </p:nvSpPr>
        <p:spPr>
          <a:xfrm>
            <a:off x="142875" y="3786188"/>
            <a:ext cx="4143375" cy="200025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dirty="0"/>
              <a:t>konstytuuje  się jako system odrębny od prawa rzymskiego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dirty="0"/>
              <a:t>– XI-XII w.</a:t>
            </a:r>
            <a:endParaRPr lang="pl-PL" sz="2800" dirty="0"/>
          </a:p>
        </p:txBody>
      </p:sp>
      <p:sp>
        <p:nvSpPr>
          <p:cNvPr id="13" name="Prostokąt 12"/>
          <p:cNvSpPr/>
          <p:nvPr/>
        </p:nvSpPr>
        <p:spPr>
          <a:xfrm>
            <a:off x="4286250" y="3786188"/>
            <a:ext cx="4572000" cy="200025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dirty="0"/>
              <a:t>od XI w. rozwija się poprzez ustawodawstwo papieskie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dirty="0"/>
              <a:t>1580 - </a:t>
            </a:r>
            <a:r>
              <a:rPr lang="pl-PL" sz="2800" dirty="0" err="1"/>
              <a:t>CICan</a:t>
            </a:r>
            <a:endParaRPr lang="pl-PL" sz="2800" dirty="0"/>
          </a:p>
        </p:txBody>
      </p:sp>
      <p:sp>
        <p:nvSpPr>
          <p:cNvPr id="11" name="Prostokąt 10"/>
          <p:cNvSpPr/>
          <p:nvPr/>
        </p:nvSpPr>
        <p:spPr>
          <a:xfrm>
            <a:off x="4786313" y="1643063"/>
            <a:ext cx="2786062" cy="107156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/>
              <a:t>PRAWO RZYMSKIE</a:t>
            </a:r>
            <a:endParaRPr lang="pl-PL" sz="2400" dirty="0"/>
          </a:p>
        </p:txBody>
      </p:sp>
      <p:sp>
        <p:nvSpPr>
          <p:cNvPr id="12" name="Prążkowana strzałka w prawo 11"/>
          <p:cNvSpPr/>
          <p:nvPr/>
        </p:nvSpPr>
        <p:spPr>
          <a:xfrm rot="5400000">
            <a:off x="5849938" y="3008313"/>
            <a:ext cx="642937" cy="484187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Prążkowana strzałka w prawo 13"/>
          <p:cNvSpPr/>
          <p:nvPr/>
        </p:nvSpPr>
        <p:spPr>
          <a:xfrm rot="8683736">
            <a:off x="4637088" y="3017838"/>
            <a:ext cx="642937" cy="484187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Prążkowana strzałka w prawo 16"/>
          <p:cNvSpPr/>
          <p:nvPr/>
        </p:nvSpPr>
        <p:spPr>
          <a:xfrm rot="5400000">
            <a:off x="2154238" y="3060700"/>
            <a:ext cx="604838" cy="484187"/>
          </a:xfrm>
          <a:prstGeom prst="striped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0" name="Prążkowana strzałka w prawo 19"/>
          <p:cNvSpPr/>
          <p:nvPr/>
        </p:nvSpPr>
        <p:spPr>
          <a:xfrm rot="1919943">
            <a:off x="3368675" y="3060700"/>
            <a:ext cx="604838" cy="484188"/>
          </a:xfrm>
          <a:prstGeom prst="striped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2" name="Prostokąt 21"/>
          <p:cNvSpPr/>
          <p:nvPr/>
        </p:nvSpPr>
        <p:spPr>
          <a:xfrm>
            <a:off x="1214438" y="1643063"/>
            <a:ext cx="2500312" cy="1057275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/>
              <a:t>PRAWO</a:t>
            </a:r>
            <a:r>
              <a:rPr lang="pl-PL" dirty="0"/>
              <a:t> </a:t>
            </a:r>
            <a:r>
              <a:rPr lang="pl-PL" sz="2400" dirty="0"/>
              <a:t>HEBRAJSKIE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tx1"/>
                </a:solidFill>
              </a:rPr>
              <a:t>Interakcja systemów – prawo germańskie (1/2)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21507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85750" y="1500188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pl-PL" altLang="pl-PL" smtClean="0"/>
          </a:p>
          <a:p>
            <a:pPr>
              <a:buFont typeface="Wingdings 2" pitchFamily="18" charset="2"/>
              <a:buNone/>
            </a:pPr>
            <a:endParaRPr lang="pl-PL" altLang="pl-PL" smtClean="0"/>
          </a:p>
          <a:p>
            <a:pPr>
              <a:buFont typeface="Wingdings 2" pitchFamily="18" charset="2"/>
              <a:buNone/>
            </a:pPr>
            <a:endParaRPr lang="pl-PL" altLang="pl-PL" smtClean="0"/>
          </a:p>
          <a:p>
            <a:pPr>
              <a:buFont typeface="Wingdings 2" pitchFamily="18" charset="2"/>
              <a:buNone/>
            </a:pPr>
            <a:endParaRPr lang="pl-PL" altLang="pl-PL" smtClean="0"/>
          </a:p>
          <a:p>
            <a:pPr>
              <a:buFont typeface="Wingdings 2" pitchFamily="18" charset="2"/>
              <a:buNone/>
            </a:pPr>
            <a:endParaRPr lang="pl-PL" altLang="pl-PL" smtClean="0"/>
          </a:p>
        </p:txBody>
      </p:sp>
      <p:cxnSp>
        <p:nvCxnSpPr>
          <p:cNvPr id="5" name="Łącznik prosty ze strzałką 4"/>
          <p:cNvCxnSpPr/>
          <p:nvPr/>
        </p:nvCxnSpPr>
        <p:spPr>
          <a:xfrm>
            <a:off x="142875" y="3786188"/>
            <a:ext cx="8858250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rostokąt 8"/>
          <p:cNvSpPr/>
          <p:nvPr/>
        </p:nvSpPr>
        <p:spPr>
          <a:xfrm>
            <a:off x="142875" y="3786188"/>
            <a:ext cx="3857625" cy="2000250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dirty="0"/>
              <a:t>spisy germańskiego prawa zwyczajowego – od V w.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/>
          </a:p>
        </p:txBody>
      </p:sp>
      <p:sp>
        <p:nvSpPr>
          <p:cNvPr id="13" name="Prostokąt 12"/>
          <p:cNvSpPr/>
          <p:nvPr/>
        </p:nvSpPr>
        <p:spPr>
          <a:xfrm>
            <a:off x="4000500" y="3786188"/>
            <a:ext cx="4857750" cy="2000250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dirty="0"/>
              <a:t>rozwija się poprzez ustawodawstwo królewskie –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dirty="0"/>
              <a:t>od V w. </a:t>
            </a:r>
            <a:endParaRPr lang="pl-PL" sz="2800" dirty="0"/>
          </a:p>
        </p:txBody>
      </p:sp>
      <p:sp>
        <p:nvSpPr>
          <p:cNvPr id="14" name="Prostokąt 13"/>
          <p:cNvSpPr/>
          <p:nvPr/>
        </p:nvSpPr>
        <p:spPr>
          <a:xfrm>
            <a:off x="785813" y="1714500"/>
            <a:ext cx="2786062" cy="1071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/>
              <a:t>PRAWO RZYMSKIE</a:t>
            </a:r>
            <a:endParaRPr lang="pl-PL" sz="2400" dirty="0"/>
          </a:p>
        </p:txBody>
      </p:sp>
      <p:sp>
        <p:nvSpPr>
          <p:cNvPr id="17" name="Prostokąt 16"/>
          <p:cNvSpPr/>
          <p:nvPr/>
        </p:nvSpPr>
        <p:spPr>
          <a:xfrm>
            <a:off x="4929188" y="1714500"/>
            <a:ext cx="3429000" cy="107156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/>
              <a:t>CHRYSTIANIZACJA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/>
              <a:t>PRAWO KANONICZNE </a:t>
            </a:r>
            <a:endParaRPr lang="pl-PL" sz="2400" dirty="0"/>
          </a:p>
        </p:txBody>
      </p:sp>
      <p:sp>
        <p:nvSpPr>
          <p:cNvPr id="20" name="Prążkowana strzałka w prawo 19"/>
          <p:cNvSpPr/>
          <p:nvPr/>
        </p:nvSpPr>
        <p:spPr>
          <a:xfrm rot="2827667">
            <a:off x="3581400" y="2859088"/>
            <a:ext cx="604837" cy="48418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ążkowana strzałka w prawo 20"/>
          <p:cNvSpPr/>
          <p:nvPr/>
        </p:nvSpPr>
        <p:spPr>
          <a:xfrm rot="5400000">
            <a:off x="6797675" y="3060700"/>
            <a:ext cx="604838" cy="484188"/>
          </a:xfrm>
          <a:prstGeom prst="striped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2" name="Prążkowana strzałka w prawo 21"/>
          <p:cNvSpPr/>
          <p:nvPr/>
        </p:nvSpPr>
        <p:spPr>
          <a:xfrm rot="5400000">
            <a:off x="1725613" y="2989263"/>
            <a:ext cx="604837" cy="48418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3" name="Prążkowana strzałka w prawo 22"/>
          <p:cNvSpPr/>
          <p:nvPr/>
        </p:nvSpPr>
        <p:spPr>
          <a:xfrm rot="8287235">
            <a:off x="4298950" y="2854325"/>
            <a:ext cx="604838" cy="484188"/>
          </a:xfrm>
          <a:prstGeom prst="striped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346</TotalTime>
  <Words>420</Words>
  <Application>Microsoft Office PowerPoint</Application>
  <PresentationFormat>Pokaz na ekranie (4:3)</PresentationFormat>
  <Paragraphs>78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8" baseType="lpstr">
      <vt:lpstr>Georgia</vt:lpstr>
      <vt:lpstr>Arial</vt:lpstr>
      <vt:lpstr>Wingdings 2</vt:lpstr>
      <vt:lpstr>Wingdings</vt:lpstr>
      <vt:lpstr>Calibri</vt:lpstr>
      <vt:lpstr>Book Antiqua</vt:lpstr>
      <vt:lpstr>Times New Roman</vt:lpstr>
      <vt:lpstr>Miejski</vt:lpstr>
      <vt:lpstr>Źródła prawa europejskiego</vt:lpstr>
      <vt:lpstr>Prezentacja programu PowerPoint</vt:lpstr>
      <vt:lpstr>Systemy bazowe</vt:lpstr>
      <vt:lpstr>Systemy pośrednie</vt:lpstr>
      <vt:lpstr>Systemy uzupełniające</vt:lpstr>
      <vt:lpstr>Interakcja systemów – prawo rzymskie</vt:lpstr>
      <vt:lpstr>Interakcja systemów – prawo kanoniczne (1/2)</vt:lpstr>
      <vt:lpstr>Interakcja systemów – prawo kanoniczne (2/2)</vt:lpstr>
      <vt:lpstr>Interakcja systemów – prawo germańskie (1/2)</vt:lpstr>
      <vt:lpstr>Interakcja systemów – prawo germańskie (2/2)</vt:lpstr>
    </vt:vector>
  </TitlesOfParts>
  <Company>AGH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Źródła prawa europejskiego</dc:title>
  <dc:creator>Michalik</dc:creator>
  <cp:lastModifiedBy>Piotr Michalik</cp:lastModifiedBy>
  <cp:revision>50</cp:revision>
  <dcterms:created xsi:type="dcterms:W3CDTF">2011-02-15T12:03:19Z</dcterms:created>
  <dcterms:modified xsi:type="dcterms:W3CDTF">2015-01-13T08:53:12Z</dcterms:modified>
</cp:coreProperties>
</file>