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CB1F905-1112-4537-AF98-5AD2FED0AADD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4301C2B-523A-4D89-A256-9CD15B7397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78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49D1F-414D-43B5-8BD9-2BE7CCF3526D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FA3B-D705-4E7C-A632-AC8367CC42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96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FA9C-BC44-4BC9-ACD1-A3095661189F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B24F0-3378-4ACD-8BF4-F56E80C00B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41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7619-EBA5-460F-B703-F1DB6D1AC920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6D9E6-841E-4250-ACEA-37733C3676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7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BEC8F5-80E3-4707-A8D0-927D7D431EDC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6532A0-66D7-450E-8B62-57A4F67BEE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1A5504-39FA-4C89-A459-58752EF0A628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5364E2-2975-4F0B-B046-C966FC7173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70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79FB4B-7124-421D-AD97-6056BDF3758D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486E94-39E7-4DF7-BC81-DFF2E968D2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971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F3748A-3690-46A2-8124-FC5D13B7BF19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E57230-5F58-49B3-AB9F-568F2DFF9F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949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AC0E-DABB-4E56-8F42-840E758E8AC8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9824A-8287-4CF9-8DD0-B1FA6F30DF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48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40605D-D591-4694-BA68-ED6AAB846756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51A546-4C32-4D62-BC6F-C5ADDA0F26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185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owolny kształt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036951-4138-4824-AB8C-734739D9C19F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A8DED5-0BC8-456A-AD5F-99985742D7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229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0B167BB-24F8-4446-A4B6-869F8AEE7691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344A330-0ABB-4EDA-A2CB-FC20686759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Germańskie prawo zwyczajowe</a:t>
            </a:r>
            <a:endParaRPr lang="pl-PL" dirty="0"/>
          </a:p>
        </p:txBody>
      </p:sp>
      <p:sp>
        <p:nvSpPr>
          <p:cNvPr id="9219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pl-PL" altLang="pl-PL" smtClean="0"/>
          </a:p>
          <a:p>
            <a:pPr marR="0"/>
            <a:r>
              <a:rPr lang="pl-PL" altLang="pl-PL" sz="3600" smtClean="0"/>
              <a:t>V – XVIII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endParaRPr lang="pl-PL" altLang="pl-PL" smtClean="0"/>
          </a:p>
          <a:p>
            <a:pPr lvl="1"/>
            <a:r>
              <a:rPr lang="pl-PL" altLang="pl-PL" sz="2800" smtClean="0"/>
              <a:t>świeckie (</a:t>
            </a:r>
            <a:r>
              <a:rPr lang="pl-PL" altLang="pl-PL" sz="2800" i="1" smtClean="0"/>
              <a:t>mundana</a:t>
            </a:r>
            <a:r>
              <a:rPr lang="pl-PL" altLang="pl-PL" sz="2800" smtClean="0"/>
              <a:t>)</a:t>
            </a:r>
          </a:p>
          <a:p>
            <a:pPr lvl="1"/>
            <a:endParaRPr lang="pl-PL" altLang="pl-PL" sz="2800" smtClean="0"/>
          </a:p>
          <a:p>
            <a:pPr lvl="1"/>
            <a:r>
              <a:rPr lang="pl-PL" altLang="pl-PL" sz="2800" smtClean="0"/>
              <a:t>kościelne (</a:t>
            </a:r>
            <a:r>
              <a:rPr lang="pl-PL" altLang="pl-PL" sz="2800" i="1" smtClean="0"/>
              <a:t>ecclesiastica</a:t>
            </a:r>
            <a:r>
              <a:rPr lang="pl-PL" altLang="pl-PL" sz="2800" smtClean="0"/>
              <a:t>)</a:t>
            </a:r>
          </a:p>
          <a:p>
            <a:pPr lvl="1"/>
            <a:endParaRPr lang="pl-PL" altLang="pl-PL" sz="2800" smtClean="0"/>
          </a:p>
          <a:p>
            <a:pPr lvl="1"/>
            <a:r>
              <a:rPr lang="pl-PL" altLang="pl-PL" sz="2800" smtClean="0"/>
              <a:t>mieszane (</a:t>
            </a:r>
            <a:r>
              <a:rPr lang="pl-PL" altLang="pl-PL" sz="2800" i="1" smtClean="0"/>
              <a:t>mixta</a:t>
            </a:r>
            <a:r>
              <a:rPr lang="pl-PL" altLang="pl-PL" sz="2800" smtClean="0"/>
              <a:t>)</a:t>
            </a:r>
          </a:p>
          <a:p>
            <a:pPr>
              <a:buFont typeface="Wingdings 3" pitchFamily="18" charset="2"/>
              <a:buNone/>
            </a:pPr>
            <a:endParaRPr lang="pl-PL" altLang="pl-PL" smtClean="0"/>
          </a:p>
        </p:txBody>
      </p:sp>
      <p:sp>
        <p:nvSpPr>
          <p:cNvPr id="18435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pl-PL" altLang="pl-PL" smtClean="0"/>
              <a:t>dodane do prawa zwyczajowego (</a:t>
            </a:r>
            <a:r>
              <a:rPr lang="pl-PL" altLang="pl-PL" i="1" smtClean="0"/>
              <a:t>legibus addenda</a:t>
            </a:r>
            <a:r>
              <a:rPr lang="pl-PL" altLang="pl-PL" smtClean="0"/>
              <a:t>)</a:t>
            </a:r>
          </a:p>
          <a:p>
            <a:pPr>
              <a:buFont typeface="Arial" charset="0"/>
              <a:buChar char="•"/>
            </a:pPr>
            <a:endParaRPr lang="pl-PL" altLang="pl-PL" sz="3200" smtClean="0"/>
          </a:p>
          <a:p>
            <a:pPr>
              <a:buFont typeface="Arial" charset="0"/>
              <a:buChar char="•"/>
            </a:pPr>
            <a:r>
              <a:rPr lang="en-US" altLang="pl-PL" smtClean="0"/>
              <a:t>samodzielne (</a:t>
            </a:r>
            <a:r>
              <a:rPr lang="en-US" altLang="pl-PL" i="1" smtClean="0"/>
              <a:t>per se scribenda</a:t>
            </a:r>
            <a:r>
              <a:rPr lang="en-US" altLang="pl-PL" smtClean="0"/>
              <a:t>)</a:t>
            </a:r>
            <a:endParaRPr lang="pl-PL" altLang="pl-PL" smtClean="0"/>
          </a:p>
          <a:p>
            <a:pPr>
              <a:buFont typeface="Arial" charset="0"/>
              <a:buChar char="•"/>
            </a:pPr>
            <a:endParaRPr lang="pl-PL" altLang="pl-PL" smtClean="0"/>
          </a:p>
          <a:p>
            <a:pPr>
              <a:buFont typeface="Arial" charset="0"/>
              <a:buChar char="•"/>
            </a:pPr>
            <a:r>
              <a:rPr lang="pl-PL" altLang="pl-PL" smtClean="0"/>
              <a:t>dla wysłanników (</a:t>
            </a:r>
            <a:r>
              <a:rPr lang="pl-PL" altLang="pl-PL" i="1" smtClean="0"/>
              <a:t>missorum</a:t>
            </a:r>
            <a:r>
              <a:rPr lang="pl-PL" altLang="pl-PL" smtClean="0"/>
              <a:t>)</a:t>
            </a:r>
          </a:p>
          <a:p>
            <a:pPr>
              <a:buFont typeface="Wingdings 3" pitchFamily="18" charset="2"/>
              <a:buNone/>
            </a:pPr>
            <a:endParaRPr lang="pl-PL" altLang="pl-PL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dirty="0" smtClean="0">
                <a:effectLst/>
              </a:rPr>
              <a:t>Kapitularze</a:t>
            </a:r>
            <a:r>
              <a:rPr lang="pl-PL" sz="4000" dirty="0" smtClean="0"/>
              <a:t> Karolingów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62487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partykularyzm prawa</a:t>
            </a:r>
          </a:p>
          <a:p>
            <a:pPr marL="365760" indent="-256032" fontAlgn="auto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stanowość i korporacyjność prawa</a:t>
            </a:r>
          </a:p>
          <a:p>
            <a:pPr marL="365760" indent="-256032" fontAlgn="auto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stopniowa recepcja praw powszechnych (</a:t>
            </a:r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commune</a:t>
            </a:r>
            <a:r>
              <a:rPr lang="pl-PL" dirty="0" smtClean="0"/>
              <a:t>): </a:t>
            </a:r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civile</a:t>
            </a:r>
            <a:r>
              <a:rPr lang="pl-PL" i="1" dirty="0" smtClean="0"/>
              <a:t>, </a:t>
            </a:r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canonicum</a:t>
            </a:r>
            <a:endParaRPr lang="pl-PL" i="1" dirty="0" smtClean="0"/>
          </a:p>
          <a:p>
            <a:pPr marL="365760" indent="-256032" fontAlgn="auto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stopniowe wprowadzanie zasady publicznoprawnej w prawie karnym (XVI w.)</a:t>
            </a:r>
          </a:p>
          <a:p>
            <a:pPr marL="365760" indent="-256032" fontAlgn="auto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dominacja w sferze prywatnoprawnej</a:t>
            </a:r>
          </a:p>
          <a:p>
            <a:pPr marL="365760" indent="-256032" fontAlgn="auto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brak nauki prawa (do XVII w.)</a:t>
            </a:r>
          </a:p>
          <a:p>
            <a:pPr marL="365760" indent="-256032" fontAlgn="auto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brak systemu prawa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  <a:t>Germańskie prawo zwyczajowe</a:t>
            </a:r>
            <a:b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  <a:t>(X-XVIII w.)</a:t>
            </a:r>
            <a:endParaRPr lang="pl-PL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pPr>
              <a:lnSpc>
                <a:spcPct val="150000"/>
              </a:lnSpc>
            </a:pPr>
            <a:r>
              <a:rPr lang="pl-PL" altLang="pl-PL" smtClean="0"/>
              <a:t>Italia (prawo longobardzkie i frankońskie):</a:t>
            </a:r>
            <a:endParaRPr lang="pl-PL" altLang="pl-PL" i="1" smtClean="0"/>
          </a:p>
          <a:p>
            <a:pPr lvl="1">
              <a:lnSpc>
                <a:spcPct val="150000"/>
              </a:lnSpc>
            </a:pPr>
            <a:r>
              <a:rPr lang="pl-PL" altLang="pl-PL" sz="2800" i="1" smtClean="0"/>
              <a:t>Lombarda </a:t>
            </a:r>
            <a:r>
              <a:rPr lang="pl-PL" altLang="pl-PL" sz="2800" smtClean="0"/>
              <a:t>(XII w.)</a:t>
            </a:r>
          </a:p>
          <a:p>
            <a:pPr lvl="1">
              <a:lnSpc>
                <a:spcPct val="150000"/>
              </a:lnSpc>
            </a:pPr>
            <a:r>
              <a:rPr lang="pl-PL" altLang="pl-PL" sz="2800" i="1" smtClean="0"/>
              <a:t>Libri Feudorum </a:t>
            </a:r>
            <a:r>
              <a:rPr lang="pl-PL" altLang="pl-PL" sz="2800" smtClean="0"/>
              <a:t>(XII w.) </a:t>
            </a:r>
            <a:r>
              <a:rPr lang="pl-PL" altLang="pl-PL" sz="2800" i="1" smtClean="0"/>
              <a:t>– </a:t>
            </a:r>
            <a:r>
              <a:rPr lang="pl-PL" altLang="pl-PL" sz="2800" smtClean="0"/>
              <a:t>prawo lenne włączone w XIII w. do CIC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Spisy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prawa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zwyczajowego</a:t>
            </a:r>
            <a:br>
              <a:rPr lang="pl-P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(XII-XVI w.)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pPr>
              <a:lnSpc>
                <a:spcPct val="150000"/>
              </a:lnSpc>
            </a:pPr>
            <a:r>
              <a:rPr lang="pl-PL" altLang="pl-PL" smtClean="0"/>
              <a:t>Francja – </a:t>
            </a:r>
            <a:r>
              <a:rPr lang="pl-PL" altLang="pl-PL" i="1" smtClean="0"/>
              <a:t>coutumes</a:t>
            </a:r>
            <a:r>
              <a:rPr lang="pl-PL" altLang="pl-PL" smtClean="0"/>
              <a:t>:</a:t>
            </a:r>
            <a:endParaRPr lang="pl-PL" altLang="pl-PL" i="1" smtClean="0"/>
          </a:p>
          <a:p>
            <a:pPr lvl="1">
              <a:lnSpc>
                <a:spcPct val="150000"/>
              </a:lnSpc>
            </a:pPr>
            <a:r>
              <a:rPr lang="pl-PL" altLang="pl-PL" sz="2800" i="1" smtClean="0"/>
              <a:t>Coutume de Clermont </a:t>
            </a:r>
            <a:r>
              <a:rPr lang="pl-PL" altLang="pl-PL" sz="2800" smtClean="0"/>
              <a:t>(ok. 1280)</a:t>
            </a:r>
          </a:p>
          <a:p>
            <a:pPr lvl="1">
              <a:lnSpc>
                <a:spcPct val="150000"/>
              </a:lnSpc>
            </a:pPr>
            <a:r>
              <a:rPr lang="pl-PL" altLang="pl-PL" sz="2800" i="1" smtClean="0"/>
              <a:t>Coutume de Paris </a:t>
            </a:r>
            <a:r>
              <a:rPr lang="pl-PL" altLang="pl-PL" sz="2800" smtClean="0"/>
              <a:t>(1510/1580 r.)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Spisy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prawa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zwyczajowego</a:t>
            </a:r>
            <a:br>
              <a:rPr lang="pl-P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(XIII-XVI w.)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sz="2800" smtClean="0"/>
              <a:t>Rzesza Niemiecka:</a:t>
            </a:r>
          </a:p>
          <a:p>
            <a:pPr lvl="1">
              <a:lnSpc>
                <a:spcPct val="150000"/>
              </a:lnSpc>
            </a:pPr>
            <a:r>
              <a:rPr lang="pl-PL" altLang="pl-PL" sz="2800" smtClean="0"/>
              <a:t>Zwierciadło Saskie/</a:t>
            </a:r>
            <a:r>
              <a:rPr lang="pl-PL" altLang="pl-PL" sz="2800" i="1" smtClean="0"/>
              <a:t>Sachsenspiegel</a:t>
            </a:r>
          </a:p>
          <a:p>
            <a:pPr lvl="1">
              <a:lnSpc>
                <a:spcPct val="150000"/>
              </a:lnSpc>
              <a:buFont typeface="Verdana" pitchFamily="34" charset="0"/>
              <a:buNone/>
            </a:pPr>
            <a:r>
              <a:rPr lang="pl-PL" altLang="pl-PL" sz="2800" i="1" smtClean="0"/>
              <a:t>	</a:t>
            </a:r>
            <a:r>
              <a:rPr lang="pl-PL" altLang="pl-PL" sz="2800" smtClean="0"/>
              <a:t>(1220-1235) - Eike von Repkow:</a:t>
            </a:r>
          </a:p>
          <a:p>
            <a:pPr lvl="2">
              <a:lnSpc>
                <a:spcPct val="150000"/>
              </a:lnSpc>
              <a:buFont typeface="Arial" charset="0"/>
              <a:buChar char="•"/>
            </a:pPr>
            <a:r>
              <a:rPr lang="pl-PL" altLang="pl-PL" sz="2800" smtClean="0"/>
              <a:t>prawo ziemskie (</a:t>
            </a:r>
            <a:r>
              <a:rPr lang="pl-PL" altLang="pl-PL" sz="2800" i="1" smtClean="0"/>
              <a:t>Landrecht</a:t>
            </a:r>
            <a:r>
              <a:rPr lang="pl-PL" altLang="pl-PL" sz="2800" smtClean="0"/>
              <a:t>)</a:t>
            </a:r>
          </a:p>
          <a:p>
            <a:pPr lvl="2">
              <a:lnSpc>
                <a:spcPct val="150000"/>
              </a:lnSpc>
              <a:buFont typeface="Arial" charset="0"/>
              <a:buChar char="•"/>
            </a:pPr>
            <a:r>
              <a:rPr lang="pl-PL" altLang="pl-PL" sz="2800" smtClean="0"/>
              <a:t>prawo lenne (</a:t>
            </a:r>
            <a:r>
              <a:rPr lang="pl-PL" altLang="pl-PL" sz="2800" i="1" smtClean="0"/>
              <a:t>Lehnrecht</a:t>
            </a:r>
            <a:r>
              <a:rPr lang="pl-PL" altLang="pl-PL" sz="2800" smtClean="0"/>
              <a:t>)</a:t>
            </a:r>
          </a:p>
          <a:p>
            <a:endParaRPr lang="pl-PL" altLang="pl-PL" smtClean="0"/>
          </a:p>
          <a:p>
            <a:pPr lvl="1">
              <a:lnSpc>
                <a:spcPct val="150000"/>
              </a:lnSpc>
              <a:buFont typeface="Verdana" pitchFamily="34" charset="0"/>
              <a:buNone/>
            </a:pPr>
            <a:r>
              <a:rPr lang="pl-PL" altLang="pl-PL" sz="2400" smtClean="0"/>
              <a:t>	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Spisy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prawa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zwyczajowego</a:t>
            </a:r>
            <a:br>
              <a:rPr lang="pl-P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(XIII-XVI w.)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Verdana" pitchFamily="34" charset="0"/>
              <a:buNone/>
            </a:pPr>
            <a:endParaRPr lang="pl-PL" altLang="pl-PL" sz="2400" smtClean="0"/>
          </a:p>
          <a:p>
            <a:pPr lvl="1">
              <a:buFont typeface="Arial" charset="0"/>
              <a:buChar char="•"/>
            </a:pPr>
            <a:r>
              <a:rPr lang="pl-PL" altLang="pl-PL" sz="2800" smtClean="0"/>
              <a:t>pierwotnie przywileje lokacyjne i prawo ziemskie (</a:t>
            </a:r>
            <a:r>
              <a:rPr lang="pl-PL" altLang="pl-PL" sz="2800" i="1" smtClean="0"/>
              <a:t>Zwierciadło Saskie</a:t>
            </a:r>
            <a:r>
              <a:rPr lang="pl-PL" altLang="pl-PL" sz="2800" smtClean="0"/>
              <a:t>)</a:t>
            </a:r>
          </a:p>
          <a:p>
            <a:pPr lvl="1">
              <a:buFont typeface="Arial" charset="0"/>
              <a:buChar char="•"/>
            </a:pPr>
            <a:r>
              <a:rPr lang="pl-PL" altLang="pl-PL" sz="2800" smtClean="0"/>
              <a:t>z czasem prawo miasta macierzystego:</a:t>
            </a:r>
          </a:p>
          <a:p>
            <a:pPr lvl="2"/>
            <a:r>
              <a:rPr lang="pl-PL" altLang="pl-PL" sz="2800" smtClean="0"/>
              <a:t>wilkierze</a:t>
            </a:r>
          </a:p>
          <a:p>
            <a:pPr lvl="2"/>
            <a:r>
              <a:rPr lang="pl-PL" altLang="pl-PL" sz="2800" smtClean="0"/>
              <a:t>prejudykaty, ortyle </a:t>
            </a:r>
          </a:p>
          <a:p>
            <a:pPr lvl="2"/>
            <a:r>
              <a:rPr lang="pl-PL" altLang="pl-PL" sz="2800" smtClean="0"/>
              <a:t>pouczenia prawne</a:t>
            </a:r>
          </a:p>
          <a:p>
            <a:pPr lvl="1">
              <a:buFont typeface="Arial" charset="0"/>
              <a:buChar char="•"/>
            </a:pPr>
            <a:r>
              <a:rPr lang="pl-PL" altLang="pl-PL" sz="2800" smtClean="0"/>
              <a:t>statuty miejskie (zbiory prywatne)</a:t>
            </a:r>
          </a:p>
          <a:p>
            <a:pPr lvl="1">
              <a:buFont typeface="Verdana" pitchFamily="34" charset="0"/>
              <a:buNone/>
            </a:pPr>
            <a:r>
              <a:rPr lang="pl-PL" altLang="pl-PL" sz="2800" smtClean="0"/>
              <a:t> – </a:t>
            </a:r>
            <a:r>
              <a:rPr lang="pl-PL" altLang="pl-PL" sz="2800" i="1" smtClean="0"/>
              <a:t>Weichbild Saski/Magdeburski</a:t>
            </a:r>
            <a:endParaRPr lang="pl-PL" altLang="pl-PL" sz="2800" smtClean="0"/>
          </a:p>
          <a:p>
            <a:endParaRPr lang="pl-PL" alt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Niemieckie prawo miejskie</a:t>
            </a:r>
            <a:endParaRPr lang="pl-PL" sz="40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19675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zwyczaj (</a:t>
            </a:r>
            <a:r>
              <a:rPr lang="pl-PL" i="1" dirty="0" err="1" smtClean="0"/>
              <a:t>consuetudo</a:t>
            </a:r>
            <a:r>
              <a:rPr lang="pl-PL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		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prawo zwyczajowe (ustne)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		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		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spisanie prawa zwyczajowego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kształtowanie prawa zwyczajowego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przez panującego (władze państwowe)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397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Ewolucja prawa zwyczajowego</a:t>
            </a:r>
            <a:endParaRPr lang="pl-PL" sz="40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3643313" y="2071688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3643313" y="3357563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3643313" y="457200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sz="3000" dirty="0" smtClean="0"/>
              <a:t>egzekucja prawa zwyczajowego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sz="3000" dirty="0" smtClean="0"/>
              <a:t>urzędowe spisy prawa zwyczajowego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sz="3000" dirty="0" smtClean="0"/>
              <a:t>wymiar sprawiedliwości (prejudykaty/precedensy/ryty procesowe)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l-PL" sz="3000" dirty="0" smtClean="0"/>
              <a:t>stanowienie prawa</a:t>
            </a:r>
          </a:p>
          <a:p>
            <a:pPr marL="621792" lvl="1" fontAlgn="auto">
              <a:lnSpc>
                <a:spcPct val="16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600" dirty="0" smtClean="0"/>
              <a:t>modyfikacja norm zwyczajowych</a:t>
            </a:r>
          </a:p>
          <a:p>
            <a:pPr marL="621792" lvl="1" fontAlgn="auto">
              <a:lnSpc>
                <a:spcPct val="16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600" dirty="0" smtClean="0"/>
              <a:t>wprowadzanie nowych norm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Prawotwórstwo panującego (władz)</a:t>
            </a:r>
            <a:endParaRPr lang="pl-PL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spisy germańskiego prawa zwyczajowego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spisywane po łacinie i </a:t>
            </a:r>
            <a:r>
              <a:rPr lang="pl-PL" dirty="0" smtClean="0">
                <a:solidFill>
                  <a:schemeClr val="accent3"/>
                </a:solidFill>
              </a:rPr>
              <a:t>pod wpływem prawa rzymskiego </a:t>
            </a:r>
            <a:r>
              <a:rPr lang="pl-PL" dirty="0" smtClean="0"/>
              <a:t>(nie w Anglii)</a:t>
            </a:r>
            <a:endParaRPr lang="pl-PL" dirty="0" smtClean="0">
              <a:solidFill>
                <a:schemeClr val="accent3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pierwotnie oparte o zasadę osobowości/personalności prawa (</a:t>
            </a:r>
            <a:r>
              <a:rPr lang="pl-PL" i="1" dirty="0" err="1" smtClean="0"/>
              <a:t>professio</a:t>
            </a:r>
            <a:r>
              <a:rPr lang="pl-PL" i="1" dirty="0" smtClean="0"/>
              <a:t> </a:t>
            </a:r>
            <a:r>
              <a:rPr lang="pl-PL" i="1" dirty="0" err="1" smtClean="0"/>
              <a:t>iuris</a:t>
            </a:r>
            <a:r>
              <a:rPr lang="pl-PL" dirty="0" smtClean="0"/>
              <a:t>) - </a:t>
            </a:r>
            <a:r>
              <a:rPr lang="pl-PL" dirty="0" smtClean="0">
                <a:solidFill>
                  <a:srgbClr val="00B050"/>
                </a:solidFill>
              </a:rPr>
              <a:t>osobne dla ludności rzymskiej – </a:t>
            </a:r>
            <a:r>
              <a:rPr lang="pl-PL" i="1" dirty="0" err="1" smtClean="0">
                <a:solidFill>
                  <a:srgbClr val="00B050"/>
                </a:solidFill>
              </a:rPr>
              <a:t>Leges</a:t>
            </a:r>
            <a:r>
              <a:rPr lang="pl-PL" i="1" dirty="0" smtClean="0">
                <a:solidFill>
                  <a:srgbClr val="00B050"/>
                </a:solidFill>
              </a:rPr>
              <a:t> </a:t>
            </a:r>
            <a:r>
              <a:rPr lang="pl-PL" i="1" dirty="0" err="1" smtClean="0">
                <a:solidFill>
                  <a:srgbClr val="00B050"/>
                </a:solidFill>
              </a:rPr>
              <a:t>Romanae</a:t>
            </a:r>
            <a:r>
              <a:rPr lang="pl-PL" i="1" dirty="0" smtClean="0">
                <a:solidFill>
                  <a:srgbClr val="00B050"/>
                </a:solidFill>
              </a:rPr>
              <a:t> </a:t>
            </a:r>
            <a:r>
              <a:rPr lang="pl-PL" i="1" dirty="0" err="1" smtClean="0">
                <a:solidFill>
                  <a:srgbClr val="00B050"/>
                </a:solidFill>
              </a:rPr>
              <a:t>barbarorum</a:t>
            </a:r>
            <a:endParaRPr lang="pl-PL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z czasem wprowadzały </a:t>
            </a:r>
            <a:r>
              <a:rPr lang="pl-PL" dirty="0" smtClean="0">
                <a:solidFill>
                  <a:srgbClr val="7030A0"/>
                </a:solidFill>
              </a:rPr>
              <a:t>zasadę terytorialności prawa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Leges</a:t>
            </a:r>
            <a:r>
              <a:rPr lang="pl-PL" sz="40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sz="4000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barbarorum</a:t>
            </a:r>
            <a:r>
              <a:rPr lang="pl-PL" sz="40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(V-IX w.)</a:t>
            </a:r>
            <a:endParaRPr lang="pl-PL" sz="3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5362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sz="2800" dirty="0" smtClean="0"/>
              <a:t>Wizygoci:</a:t>
            </a: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2800" dirty="0" smtClean="0">
                <a:solidFill>
                  <a:schemeClr val="accent3"/>
                </a:solidFill>
              </a:rPr>
              <a:t>Kodeks </a:t>
            </a:r>
            <a:r>
              <a:rPr lang="pl-PL" sz="2800" dirty="0" err="1" smtClean="0">
                <a:solidFill>
                  <a:schemeClr val="accent3"/>
                </a:solidFill>
              </a:rPr>
              <a:t>Euryka</a:t>
            </a:r>
            <a:r>
              <a:rPr lang="pl-PL" sz="2800" i="1" dirty="0" smtClean="0">
                <a:solidFill>
                  <a:schemeClr val="accent3"/>
                </a:solidFill>
              </a:rPr>
              <a:t>/</a:t>
            </a:r>
            <a:r>
              <a:rPr lang="pl-PL" sz="2800" i="1" dirty="0" err="1" smtClean="0">
                <a:solidFill>
                  <a:schemeClr val="accent3"/>
                </a:solidFill>
              </a:rPr>
              <a:t>Codex</a:t>
            </a:r>
            <a:r>
              <a:rPr lang="pl-PL" sz="2800" i="1" dirty="0" smtClean="0">
                <a:solidFill>
                  <a:schemeClr val="accent3"/>
                </a:solidFill>
              </a:rPr>
              <a:t> </a:t>
            </a:r>
            <a:r>
              <a:rPr lang="pl-PL" sz="2800" i="1" dirty="0" err="1" smtClean="0">
                <a:solidFill>
                  <a:schemeClr val="accent3"/>
                </a:solidFill>
              </a:rPr>
              <a:t>Euricianus</a:t>
            </a:r>
            <a:r>
              <a:rPr lang="pl-PL" sz="2800" i="1" dirty="0" smtClean="0">
                <a:solidFill>
                  <a:schemeClr val="accent3"/>
                </a:solidFill>
              </a:rPr>
              <a:t> </a:t>
            </a:r>
            <a:r>
              <a:rPr lang="pl-PL" sz="2800" dirty="0" smtClean="0">
                <a:solidFill>
                  <a:schemeClr val="accent3"/>
                </a:solidFill>
              </a:rPr>
              <a:t>(II </a:t>
            </a:r>
            <a:r>
              <a:rPr lang="pl-PL" sz="2800" dirty="0" err="1" smtClean="0">
                <a:solidFill>
                  <a:schemeClr val="accent3"/>
                </a:solidFill>
              </a:rPr>
              <a:t>poł</a:t>
            </a:r>
            <a:r>
              <a:rPr lang="pl-PL" sz="2800" dirty="0" smtClean="0">
                <a:solidFill>
                  <a:schemeClr val="accent3"/>
                </a:solidFill>
              </a:rPr>
              <a:t>. </a:t>
            </a:r>
            <a:r>
              <a:rPr lang="en-US" sz="2800" dirty="0" smtClean="0">
                <a:solidFill>
                  <a:schemeClr val="accent3"/>
                </a:solidFill>
              </a:rPr>
              <a:t>V w.)</a:t>
            </a:r>
            <a:endParaRPr lang="pl-PL" sz="2800" dirty="0" smtClean="0">
              <a:solidFill>
                <a:schemeClr val="accent3"/>
              </a:solidFill>
            </a:endParaRP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2800" dirty="0" smtClean="0">
                <a:solidFill>
                  <a:srgbClr val="00B050"/>
                </a:solidFill>
              </a:rPr>
              <a:t>Brewiarz </a:t>
            </a:r>
            <a:r>
              <a:rPr lang="pl-PL" sz="2800" dirty="0" err="1" smtClean="0">
                <a:solidFill>
                  <a:srgbClr val="00B050"/>
                </a:solidFill>
              </a:rPr>
              <a:t>Alaryka</a:t>
            </a:r>
            <a:r>
              <a:rPr lang="pl-PL" sz="2800" dirty="0" smtClean="0">
                <a:solidFill>
                  <a:srgbClr val="00B050"/>
                </a:solidFill>
              </a:rPr>
              <a:t>/</a:t>
            </a:r>
            <a:r>
              <a:rPr lang="pl-PL" sz="2800" i="1" dirty="0" err="1" smtClean="0">
                <a:solidFill>
                  <a:srgbClr val="00B050"/>
                </a:solidFill>
              </a:rPr>
              <a:t>Breviarium</a:t>
            </a:r>
            <a:r>
              <a:rPr lang="pl-PL" sz="2800" i="1" dirty="0" smtClean="0">
                <a:solidFill>
                  <a:srgbClr val="00B050"/>
                </a:solidFill>
              </a:rPr>
              <a:t> </a:t>
            </a:r>
            <a:r>
              <a:rPr lang="pl-PL" sz="2800" i="1" dirty="0" err="1" smtClean="0">
                <a:solidFill>
                  <a:srgbClr val="00B050"/>
                </a:solidFill>
              </a:rPr>
              <a:t>Alarici</a:t>
            </a:r>
            <a:r>
              <a:rPr lang="pl-PL" sz="2800" i="1" dirty="0" smtClean="0">
                <a:solidFill>
                  <a:srgbClr val="00B050"/>
                </a:solidFill>
              </a:rPr>
              <a:t> </a:t>
            </a:r>
            <a:r>
              <a:rPr lang="pl-PL" sz="2800" dirty="0" smtClean="0">
                <a:solidFill>
                  <a:srgbClr val="00B050"/>
                </a:solidFill>
              </a:rPr>
              <a:t>(506 r.)</a:t>
            </a: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2800" dirty="0" smtClean="0">
                <a:solidFill>
                  <a:srgbClr val="7030A0"/>
                </a:solidFill>
              </a:rPr>
              <a:t>Kodeks </a:t>
            </a:r>
            <a:r>
              <a:rPr lang="pl-PL" sz="2800" dirty="0" err="1" smtClean="0">
                <a:solidFill>
                  <a:srgbClr val="7030A0"/>
                </a:solidFill>
              </a:rPr>
              <a:t>Rekkeswinta</a:t>
            </a:r>
            <a:r>
              <a:rPr lang="pl-PL" sz="2800" dirty="0" smtClean="0">
                <a:solidFill>
                  <a:srgbClr val="7030A0"/>
                </a:solidFill>
              </a:rPr>
              <a:t>/</a:t>
            </a:r>
            <a:r>
              <a:rPr lang="pl-PL" sz="2800" i="1" dirty="0" err="1" smtClean="0">
                <a:solidFill>
                  <a:srgbClr val="7030A0"/>
                </a:solidFill>
              </a:rPr>
              <a:t>Lex</a:t>
            </a:r>
            <a:r>
              <a:rPr lang="pl-PL" sz="2800" i="1" dirty="0" smtClean="0">
                <a:solidFill>
                  <a:srgbClr val="7030A0"/>
                </a:solidFill>
              </a:rPr>
              <a:t> V</a:t>
            </a:r>
            <a:r>
              <a:rPr lang="en-US" sz="2800" i="1" dirty="0" err="1" smtClean="0">
                <a:solidFill>
                  <a:srgbClr val="7030A0"/>
                </a:solidFill>
              </a:rPr>
              <a:t>isigothorum</a:t>
            </a:r>
            <a:r>
              <a:rPr lang="en-US" sz="2800" i="1" dirty="0" smtClean="0">
                <a:solidFill>
                  <a:srgbClr val="7030A0"/>
                </a:solidFill>
              </a:rPr>
              <a:t> </a:t>
            </a:r>
            <a:r>
              <a:rPr lang="en-US" sz="2800" i="1" dirty="0" err="1" smtClean="0">
                <a:solidFill>
                  <a:srgbClr val="7030A0"/>
                </a:solidFill>
              </a:rPr>
              <a:t>Reccesvindiana</a:t>
            </a:r>
            <a:r>
              <a:rPr lang="pl-PL" sz="2800" i="1" dirty="0" smtClean="0">
                <a:solidFill>
                  <a:srgbClr val="7030A0"/>
                </a:solidFill>
              </a:rPr>
              <a:t> </a:t>
            </a:r>
            <a:r>
              <a:rPr lang="pl-PL" sz="2800" dirty="0" smtClean="0">
                <a:solidFill>
                  <a:srgbClr val="7030A0"/>
                </a:solidFill>
              </a:rPr>
              <a:t>(654 r.)</a:t>
            </a: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pl-PL" sz="2400" dirty="0" smtClean="0">
                <a:solidFill>
                  <a:srgbClr val="7030A0"/>
                </a:solidFill>
              </a:rPr>
              <a:t>					</a:t>
            </a:r>
            <a:endParaRPr lang="pl-PL" sz="2000" dirty="0" smtClean="0">
              <a:solidFill>
                <a:srgbClr val="7030A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			</a:t>
            </a:r>
            <a:r>
              <a:rPr lang="pl-PL" sz="3000" dirty="0" smtClean="0"/>
              <a:t>PRAWO HISZPAŃSKIE</a:t>
            </a:r>
            <a:endParaRPr lang="pl-PL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pl-PL" i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Leges</a:t>
            </a:r>
            <a:r>
              <a:rPr lang="pl-PL" sz="40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sz="4000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barbarorum</a:t>
            </a:r>
            <a:r>
              <a:rPr lang="pl-PL" sz="40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(V-IX w.)</a:t>
            </a:r>
            <a:endParaRPr lang="pl-PL" sz="3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3929063" y="4572000"/>
            <a:ext cx="484187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sz="2800" dirty="0" smtClean="0"/>
              <a:t>Frankowie:</a:t>
            </a: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2800" i="1" dirty="0" err="1" smtClean="0"/>
              <a:t>Lex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Salica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Francorum</a:t>
            </a:r>
            <a:r>
              <a:rPr lang="pl-PL" sz="2800" i="1" dirty="0" smtClean="0"/>
              <a:t> </a:t>
            </a:r>
            <a:r>
              <a:rPr lang="pl-PL" sz="2800" dirty="0" smtClean="0"/>
              <a:t>(pocz. VI w.)</a:t>
            </a: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2800" i="1" dirty="0" err="1" smtClean="0"/>
              <a:t>Lex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Ribuaria</a:t>
            </a:r>
            <a:r>
              <a:rPr lang="pl-PL" sz="2800" i="1" dirty="0" smtClean="0"/>
              <a:t> </a:t>
            </a:r>
            <a:r>
              <a:rPr lang="pl-PL" sz="2800" dirty="0" smtClean="0"/>
              <a:t>(VIII w.)</a:t>
            </a: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2800" i="1" dirty="0" err="1" smtClean="0"/>
              <a:t>Lex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Baiuvariorum</a:t>
            </a:r>
            <a:r>
              <a:rPr lang="pl-PL" sz="2800" i="1" dirty="0" smtClean="0"/>
              <a:t> </a:t>
            </a:r>
            <a:r>
              <a:rPr lang="pl-PL" sz="2800" dirty="0" smtClean="0"/>
              <a:t>(VIII w.)</a:t>
            </a: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2800" i="1" dirty="0" err="1" smtClean="0"/>
              <a:t>Lex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Saxonum</a:t>
            </a:r>
            <a:r>
              <a:rPr lang="pl-PL" sz="2800" i="1" dirty="0" smtClean="0"/>
              <a:t> </a:t>
            </a:r>
            <a:r>
              <a:rPr lang="pl-PL" sz="2800" dirty="0" smtClean="0"/>
              <a:t>(IX w.)</a:t>
            </a:r>
            <a:endParaRPr lang="pl-PL" sz="2800" i="1" dirty="0" smtClean="0"/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pl-PL" sz="2800" i="1" dirty="0" smtClean="0"/>
              <a:t>				</a:t>
            </a:r>
            <a:endParaRPr lang="pl-PL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pl-PL" i="1" dirty="0" smtClean="0"/>
              <a:t>			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pl-PL" i="1" dirty="0" smtClean="0"/>
              <a:t>		</a:t>
            </a:r>
            <a:r>
              <a:rPr lang="pl-PL" sz="2800" dirty="0" smtClean="0"/>
              <a:t>PRAWO FRANCUSKIE I NIEMIECKIE</a:t>
            </a: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Leges</a:t>
            </a:r>
            <a:r>
              <a:rPr lang="pl-PL" sz="40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sz="4000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barbarorum</a:t>
            </a:r>
            <a:r>
              <a:rPr lang="pl-PL" sz="40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(V-IX w.)</a:t>
            </a:r>
            <a:endParaRPr lang="pl-PL" sz="3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000500" y="4572000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sz="2800" dirty="0" smtClean="0"/>
              <a:t>Longobardowie:</a:t>
            </a: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2800" dirty="0" smtClean="0">
                <a:solidFill>
                  <a:srgbClr val="7030A0"/>
                </a:solidFill>
              </a:rPr>
              <a:t>Edykt </a:t>
            </a:r>
            <a:r>
              <a:rPr lang="pl-PL" sz="2800" dirty="0" err="1" smtClean="0">
                <a:solidFill>
                  <a:srgbClr val="7030A0"/>
                </a:solidFill>
              </a:rPr>
              <a:t>Rotara</a:t>
            </a:r>
            <a:r>
              <a:rPr lang="pl-PL" sz="2800" dirty="0" smtClean="0">
                <a:solidFill>
                  <a:srgbClr val="7030A0"/>
                </a:solidFill>
              </a:rPr>
              <a:t>/</a:t>
            </a:r>
            <a:r>
              <a:rPr lang="pl-PL" sz="2800" i="1" dirty="0" err="1" smtClean="0">
                <a:solidFill>
                  <a:srgbClr val="7030A0"/>
                </a:solidFill>
              </a:rPr>
              <a:t>Edictus</a:t>
            </a:r>
            <a:r>
              <a:rPr lang="pl-PL" sz="2800" i="1" dirty="0" smtClean="0">
                <a:solidFill>
                  <a:srgbClr val="7030A0"/>
                </a:solidFill>
              </a:rPr>
              <a:t> </a:t>
            </a:r>
            <a:r>
              <a:rPr lang="pl-PL" sz="2800" i="1" dirty="0" err="1" smtClean="0">
                <a:solidFill>
                  <a:srgbClr val="7030A0"/>
                </a:solidFill>
              </a:rPr>
              <a:t>Rothari</a:t>
            </a:r>
            <a:r>
              <a:rPr lang="pl-PL" sz="2800" i="1" dirty="0" smtClean="0">
                <a:solidFill>
                  <a:srgbClr val="7030A0"/>
                </a:solidFill>
              </a:rPr>
              <a:t> </a:t>
            </a:r>
            <a:r>
              <a:rPr lang="pl-PL" sz="2800" i="1" dirty="0" err="1" smtClean="0">
                <a:solidFill>
                  <a:srgbClr val="7030A0"/>
                </a:solidFill>
              </a:rPr>
              <a:t>regis</a:t>
            </a:r>
            <a:r>
              <a:rPr lang="pl-PL" sz="2800" i="1" dirty="0" smtClean="0">
                <a:solidFill>
                  <a:srgbClr val="7030A0"/>
                </a:solidFill>
              </a:rPr>
              <a:t> </a:t>
            </a:r>
            <a:r>
              <a:rPr lang="pl-PL" sz="2800" dirty="0" smtClean="0">
                <a:solidFill>
                  <a:srgbClr val="7030A0"/>
                </a:solidFill>
              </a:rPr>
              <a:t>(643 r.)</a:t>
            </a:r>
          </a:p>
          <a:p>
            <a:pPr marL="621792" lvl="1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2800" dirty="0" smtClean="0">
                <a:solidFill>
                  <a:schemeClr val="accent3"/>
                </a:solidFill>
              </a:rPr>
              <a:t>„Edykt” </a:t>
            </a:r>
            <a:r>
              <a:rPr lang="pl-PL" sz="2800" dirty="0" err="1" smtClean="0">
                <a:solidFill>
                  <a:schemeClr val="accent3"/>
                </a:solidFill>
              </a:rPr>
              <a:t>Liutpranda</a:t>
            </a:r>
            <a:r>
              <a:rPr lang="pl-PL" sz="2800" dirty="0" smtClean="0">
                <a:solidFill>
                  <a:schemeClr val="accent3"/>
                </a:solidFill>
              </a:rPr>
              <a:t> (I </a:t>
            </a:r>
            <a:r>
              <a:rPr lang="pl-PL" sz="2800" dirty="0" err="1" smtClean="0">
                <a:solidFill>
                  <a:schemeClr val="accent3"/>
                </a:solidFill>
              </a:rPr>
              <a:t>poł</a:t>
            </a:r>
            <a:r>
              <a:rPr lang="pl-PL" sz="2800" dirty="0" smtClean="0">
                <a:solidFill>
                  <a:schemeClr val="accent3"/>
                </a:solidFill>
              </a:rPr>
              <a:t>. VIII w.)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pl-PL" sz="2400" dirty="0" smtClean="0">
                <a:solidFill>
                  <a:srgbClr val="7030A0"/>
                </a:solidFill>
              </a:rPr>
              <a:t>					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pl-PL" i="1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pl-PL" i="1" dirty="0" smtClean="0"/>
              <a:t>			</a:t>
            </a:r>
            <a:r>
              <a:rPr lang="pl-PL" sz="2800" dirty="0" smtClean="0"/>
              <a:t>PRAWO WŁOSKIE</a:t>
            </a: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Leges</a:t>
            </a:r>
            <a:r>
              <a:rPr lang="pl-PL" sz="40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sz="4000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barbarorum</a:t>
            </a:r>
            <a:r>
              <a:rPr lang="pl-PL" sz="40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(V-IX w.)</a:t>
            </a:r>
            <a:endParaRPr lang="pl-PL" sz="3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3429000" y="38576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z="2800" smtClean="0"/>
              <a:t>Anglo-Sasi:</a:t>
            </a:r>
          </a:p>
          <a:p>
            <a:pPr lvl="1">
              <a:lnSpc>
                <a:spcPct val="150000"/>
              </a:lnSpc>
            </a:pPr>
            <a:r>
              <a:rPr lang="pl-PL" altLang="pl-PL" sz="2800" smtClean="0">
                <a:solidFill>
                  <a:srgbClr val="7030A0"/>
                </a:solidFill>
              </a:rPr>
              <a:t>Kodeks Etelberta (ok. 600 r.)</a:t>
            </a:r>
          </a:p>
          <a:p>
            <a:pPr lvl="1">
              <a:lnSpc>
                <a:spcPct val="150000"/>
              </a:lnSpc>
            </a:pPr>
            <a:r>
              <a:rPr lang="pl-PL" altLang="pl-PL" sz="2800" smtClean="0">
                <a:solidFill>
                  <a:srgbClr val="7030A0"/>
                </a:solidFill>
              </a:rPr>
              <a:t>Kodeks/</a:t>
            </a:r>
            <a:r>
              <a:rPr lang="pl-PL" altLang="pl-PL" sz="2800" i="1" smtClean="0">
                <a:solidFill>
                  <a:srgbClr val="7030A0"/>
                </a:solidFill>
              </a:rPr>
              <a:t>Doom Book </a:t>
            </a:r>
            <a:r>
              <a:rPr lang="pl-PL" altLang="pl-PL" sz="2800" smtClean="0">
                <a:solidFill>
                  <a:srgbClr val="7030A0"/>
                </a:solidFill>
              </a:rPr>
              <a:t>Alberta Wielkiego (około 890 r.)</a:t>
            </a:r>
          </a:p>
          <a:p>
            <a:pPr lvl="1">
              <a:buFont typeface="Verdana" pitchFamily="34" charset="0"/>
              <a:buNone/>
            </a:pPr>
            <a:r>
              <a:rPr lang="pl-PL" altLang="pl-PL" sz="2400" smtClean="0">
                <a:solidFill>
                  <a:srgbClr val="7030A0"/>
                </a:solidFill>
              </a:rPr>
              <a:t>					</a:t>
            </a:r>
          </a:p>
          <a:p>
            <a:pPr lvl="1">
              <a:buFont typeface="Verdana" pitchFamily="34" charset="0"/>
              <a:buNone/>
            </a:pPr>
            <a:endParaRPr lang="pl-PL" altLang="pl-PL" i="1" smtClean="0"/>
          </a:p>
          <a:p>
            <a:pPr lvl="1">
              <a:buFont typeface="Verdana" pitchFamily="34" charset="0"/>
              <a:buNone/>
            </a:pPr>
            <a:r>
              <a:rPr lang="pl-PL" altLang="pl-PL" i="1" smtClean="0"/>
              <a:t>			</a:t>
            </a:r>
            <a:r>
              <a:rPr lang="pl-PL" altLang="pl-PL" sz="2800" smtClean="0"/>
              <a:t>PRAWO ANGIELSKIE</a:t>
            </a:r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Leges</a:t>
            </a:r>
            <a:r>
              <a:rPr lang="pl-PL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i="1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barbarorum</a:t>
            </a:r>
            <a:r>
              <a:rPr lang="pl-PL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(V-IX w.)</a:t>
            </a:r>
            <a:endParaRPr lang="pl-PL" sz="40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3929063" y="4500563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pPr>
              <a:lnSpc>
                <a:spcPct val="200000"/>
              </a:lnSpc>
            </a:pPr>
            <a:r>
              <a:rPr lang="pl-PL" altLang="pl-PL" i="1" smtClean="0"/>
              <a:t>Leges barbarorum</a:t>
            </a:r>
          </a:p>
          <a:p>
            <a:pPr>
              <a:lnSpc>
                <a:spcPct val="200000"/>
              </a:lnSpc>
            </a:pPr>
            <a:r>
              <a:rPr lang="pl-PL" altLang="pl-PL" i="1" smtClean="0"/>
              <a:t>Leges Romanae barbarorum</a:t>
            </a:r>
          </a:p>
          <a:p>
            <a:pPr>
              <a:lnSpc>
                <a:spcPct val="200000"/>
              </a:lnSpc>
            </a:pPr>
            <a:r>
              <a:rPr lang="pl-PL" altLang="pl-PL" smtClean="0"/>
              <a:t>kanony synodalne (zatwierdzone przez króla)</a:t>
            </a:r>
          </a:p>
          <a:p>
            <a:pPr>
              <a:lnSpc>
                <a:spcPct val="200000"/>
              </a:lnSpc>
            </a:pPr>
            <a:r>
              <a:rPr lang="pl-PL" altLang="pl-PL" smtClean="0"/>
              <a:t>kapitularze królewskie (</a:t>
            </a:r>
            <a:r>
              <a:rPr lang="pl-PL" altLang="pl-PL" i="1" smtClean="0"/>
              <a:t>capitularia</a:t>
            </a:r>
            <a:r>
              <a:rPr lang="pl-PL" altLang="pl-PL" smtClean="0"/>
              <a:t>)</a:t>
            </a:r>
          </a:p>
          <a:p>
            <a:pPr>
              <a:buFont typeface="Wingdings 3" pitchFamily="18" charset="2"/>
              <a:buNone/>
            </a:pPr>
            <a:endParaRPr lang="pl-PL" altLang="pl-PL" smtClean="0"/>
          </a:p>
          <a:p>
            <a:pPr lvl="1"/>
            <a:endParaRPr lang="pl-PL" alt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2553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  <a:t>Źródła prawa frankońskiego</a:t>
            </a:r>
            <a:b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pl-PL" dirty="0" smtClean="0">
                <a:solidFill>
                  <a:schemeClr val="bg2">
                    <a:lumMod val="50000"/>
                  </a:schemeClr>
                </a:solidFill>
                <a:effectLst/>
              </a:rPr>
              <a:t>(VI-IX w.)</a:t>
            </a:r>
            <a:endParaRPr lang="pl-PL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</TotalTime>
  <Words>403</Words>
  <Application>Microsoft Office PowerPoint</Application>
  <PresentationFormat>Pokaz na ekranie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Lucida Sans Unicode</vt:lpstr>
      <vt:lpstr>Arial</vt:lpstr>
      <vt:lpstr>Wingdings 3</vt:lpstr>
      <vt:lpstr>Verdana</vt:lpstr>
      <vt:lpstr>Wingdings 2</vt:lpstr>
      <vt:lpstr>Calibri</vt:lpstr>
      <vt:lpstr>Hol</vt:lpstr>
      <vt:lpstr>Germańskie prawo zwyczajowe</vt:lpstr>
      <vt:lpstr>Ewolucja prawa zwyczajowego</vt:lpstr>
      <vt:lpstr>Prawotwórstwo panującego (władz)</vt:lpstr>
      <vt:lpstr>Leges barbarorum (V-IX w.)</vt:lpstr>
      <vt:lpstr>Leges barbarorum (V-IX w.)</vt:lpstr>
      <vt:lpstr>Leges barbarorum (V-IX w.)</vt:lpstr>
      <vt:lpstr>Leges barbarorum (V-IX w.)</vt:lpstr>
      <vt:lpstr>Leges barbarorum (V-IX w.)</vt:lpstr>
      <vt:lpstr>Źródła prawa frankońskiego (VI-IX w.)</vt:lpstr>
      <vt:lpstr>Kapitularze Karolingów</vt:lpstr>
      <vt:lpstr>Germańskie prawo zwyczajowe (X-XVIII w.)</vt:lpstr>
      <vt:lpstr>Spisy prawa zwyczajowego (XII-XVI w.)</vt:lpstr>
      <vt:lpstr>Spisy prawa zwyczajowego (XIII-XVI w.)</vt:lpstr>
      <vt:lpstr>Spisy prawa zwyczajowego (XIII-XVI w.)</vt:lpstr>
      <vt:lpstr>Niemieckie prawo miejskie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Germańskie prawo zwyczajowe</dc:title>
  <dc:creator>Michalik</dc:creator>
  <cp:lastModifiedBy>Piotr Michalik</cp:lastModifiedBy>
  <cp:revision>66</cp:revision>
  <dcterms:created xsi:type="dcterms:W3CDTF">2011-02-28T10:22:20Z</dcterms:created>
  <dcterms:modified xsi:type="dcterms:W3CDTF">2015-01-13T08:47:05Z</dcterms:modified>
</cp:coreProperties>
</file>