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2CDC6-D817-4A40-A99C-225B00CE27B5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2613B-F729-4633-ACC8-B8E004C931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0522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E7CD-5D17-42B9-8A1C-50E233C64B3B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B9E2-F3F9-4899-BC1F-B938E2CF73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220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1BE5-98CB-48F1-999B-1A4B089B0D00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1455-4F7C-4ED4-BBD1-430771E13F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61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7E7E-5EBA-47FD-ABB3-E50FF837BA19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559F0-E882-4CC1-A1C3-0DAEA4E423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08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3016-7FCC-4875-91B1-4B6336220F89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BA72-D79B-4EFC-B18C-0C3F49DE08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612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E419F-AB83-4510-9DE4-71346DB87EC7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A1F6-DB0E-48C3-9CC0-9C2F9E3C54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174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B440-B862-4DC5-9A23-41C48BB60EDF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00144-87A4-4D91-8C13-6770D1B8ED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65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EB2A-B480-4A8C-8778-76C5A94D3458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73E5-C889-44EC-B931-ADE05FBBAE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19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E37E-9CCD-444F-BDB3-0C47106D1710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186F-961C-451A-AC74-08B37EEC09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663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4941-5023-4DF0-AAC2-09C5C7F802FC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7DC9F-9B96-4C0A-B16F-268AC83B64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79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0E41A-257B-41C4-A2B1-E8FAFF02BA34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EF9A-377A-4DAD-A63D-DAC9D62602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76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848A38-FEB4-48AA-954E-CA53C128FE99}" type="datetimeFigureOut">
              <a:rPr lang="pl-PL"/>
              <a:pPr>
                <a:defRPr/>
              </a:pPr>
              <a:t>2015-10-29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5AC4AE-5162-44D2-96C6-EF262333AC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Ius</a:t>
            </a:r>
            <a:r>
              <a:rPr lang="pl-PL" dirty="0" smtClean="0"/>
              <a:t> </a:t>
            </a:r>
            <a:r>
              <a:rPr lang="pl-PL" dirty="0" err="1" smtClean="0"/>
              <a:t>commune</a:t>
            </a:r>
            <a:endParaRPr lang="pl-PL" dirty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pl-PL" altLang="pl-PL" smtClean="0"/>
          </a:p>
          <a:p>
            <a:pPr marR="0"/>
            <a:r>
              <a:rPr lang="pl-PL" altLang="pl-PL" sz="3200" smtClean="0"/>
              <a:t>XI – XVIII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4800" i="1" smtClean="0"/>
              <a:t>Usus modernus pandectarum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prawo rzymsko – niemieckie</a:t>
            </a:r>
          </a:p>
          <a:p>
            <a:r>
              <a:rPr lang="pl-PL" altLang="pl-PL" smtClean="0"/>
              <a:t>od połow. XVII w. do końca XVIII w.</a:t>
            </a:r>
          </a:p>
          <a:p>
            <a:r>
              <a:rPr lang="pl-PL" altLang="pl-PL" smtClean="0"/>
              <a:t>opinie prawne fakultetów prawa – </a:t>
            </a:r>
            <a:r>
              <a:rPr lang="pl-PL" altLang="pl-PL" i="1" smtClean="0"/>
              <a:t>communis opinio doctorum – </a:t>
            </a:r>
            <a:r>
              <a:rPr lang="pl-PL" altLang="pl-PL" smtClean="0"/>
              <a:t>procedura odwoławcza</a:t>
            </a:r>
          </a:p>
          <a:p>
            <a:r>
              <a:rPr lang="pl-PL" altLang="pl-PL" smtClean="0"/>
              <a:t>podręczniki praktyków: Benedict Carpzow (zm. 1666) i teoretyków: Samuel Stryk (zm. 1710)</a:t>
            </a:r>
          </a:p>
          <a:p>
            <a:r>
              <a:rPr lang="pl-PL" altLang="pl-PL" smtClean="0"/>
              <a:t>ujednolicenie prawa w Rzeszy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800" smtClean="0"/>
              <a:t>Źródła prawa kanonicznego</a:t>
            </a:r>
            <a:endParaRPr lang="pl-PL" sz="4800"/>
          </a:p>
        </p:txBody>
      </p:sp>
      <p:sp>
        <p:nvSpPr>
          <p:cNvPr id="15363" name="Symbol zastępczy tekstu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z="2800" smtClean="0"/>
              <a:t>XI – XVI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63" y="92868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Źródła prawa kanonicznego</a:t>
            </a:r>
            <a:br>
              <a:rPr lang="pl-PL" dirty="0" smtClean="0"/>
            </a:br>
            <a:r>
              <a:rPr lang="pl-PL" dirty="0" smtClean="0"/>
              <a:t>do XI 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pl-PL" altLang="pl-PL" i="1" smtClean="0"/>
          </a:p>
          <a:p>
            <a:pPr>
              <a:lnSpc>
                <a:spcPct val="140000"/>
              </a:lnSpc>
            </a:pPr>
            <a:r>
              <a:rPr lang="pl-PL" altLang="pl-PL" i="1" smtClean="0"/>
              <a:t>ecclesia vivit lege romana</a:t>
            </a:r>
          </a:p>
          <a:p>
            <a:pPr>
              <a:lnSpc>
                <a:spcPct val="140000"/>
              </a:lnSpc>
            </a:pPr>
            <a:r>
              <a:rPr lang="pl-PL" altLang="pl-PL" i="1" smtClean="0"/>
              <a:t>Pismo Święte</a:t>
            </a:r>
            <a:endParaRPr lang="pl-PL" altLang="pl-PL" smtClean="0"/>
          </a:p>
          <a:p>
            <a:pPr>
              <a:lnSpc>
                <a:spcPct val="140000"/>
              </a:lnSpc>
            </a:pPr>
            <a:r>
              <a:rPr lang="pl-PL" altLang="pl-PL" smtClean="0"/>
              <a:t>pisma Ojców i Doktorów Kościoła (patrystyka)</a:t>
            </a:r>
          </a:p>
          <a:p>
            <a:pPr>
              <a:lnSpc>
                <a:spcPct val="140000"/>
              </a:lnSpc>
            </a:pPr>
            <a:r>
              <a:rPr lang="pl-PL" altLang="pl-PL" smtClean="0"/>
              <a:t>kanony soborowe i synodalne</a:t>
            </a:r>
          </a:p>
          <a:p>
            <a:pPr>
              <a:lnSpc>
                <a:spcPct val="140000"/>
              </a:lnSpc>
            </a:pPr>
            <a:r>
              <a:rPr lang="pl-PL" altLang="pl-PL" smtClean="0"/>
              <a:t>ustawodawstwo papieskie – dekretały</a:t>
            </a:r>
          </a:p>
          <a:p>
            <a:pPr>
              <a:lnSpc>
                <a:spcPct val="140000"/>
              </a:lnSpc>
            </a:pPr>
            <a:r>
              <a:rPr lang="pl-PL" altLang="pl-PL" smtClean="0"/>
              <a:t>XI/XII w. – </a:t>
            </a:r>
            <a:r>
              <a:rPr lang="pl-PL" altLang="pl-PL" i="1" smtClean="0"/>
              <a:t>Collectio Tripartita </a:t>
            </a:r>
            <a:r>
              <a:rPr lang="pl-PL" altLang="pl-PL" smtClean="0"/>
              <a:t>Iwona z Chartres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4800" smtClean="0"/>
              <a:t>Dekret Gracjana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z="2800" i="1" smtClean="0"/>
              <a:t>Uzgodnienie niezgodnych kanonów </a:t>
            </a:r>
            <a:r>
              <a:rPr lang="pl-PL" altLang="pl-PL" sz="2800" smtClean="0"/>
              <a:t>(</a:t>
            </a:r>
            <a:r>
              <a:rPr lang="en-US" altLang="pl-PL" sz="2800" i="1" smtClean="0"/>
              <a:t>Concordantia discordantium canonum</a:t>
            </a:r>
            <a:r>
              <a:rPr lang="pl-PL" altLang="pl-PL" sz="2800" smtClean="0"/>
              <a:t>)</a:t>
            </a:r>
          </a:p>
          <a:p>
            <a:r>
              <a:rPr lang="pl-PL" altLang="pl-PL" sz="2800" smtClean="0"/>
              <a:t>mnich Gracjan ok.1140 r. w Bolonii</a:t>
            </a:r>
          </a:p>
          <a:p>
            <a:r>
              <a:rPr lang="pl-PL" altLang="pl-PL" sz="2800" smtClean="0"/>
              <a:t>nauka prawa kanonicznego na uniwersytetach –  kanoniści (</a:t>
            </a:r>
            <a:r>
              <a:rPr lang="en-US" altLang="pl-PL" sz="2800" smtClean="0"/>
              <a:t>dekretyści</a:t>
            </a:r>
            <a:r>
              <a:rPr lang="pl-PL" altLang="pl-PL" sz="2800" smtClean="0"/>
              <a:t>)</a:t>
            </a:r>
          </a:p>
          <a:p>
            <a:r>
              <a:rPr lang="pl-PL" altLang="pl-PL" sz="2800" i="1" smtClean="0"/>
              <a:t>ius canonici </a:t>
            </a:r>
            <a:r>
              <a:rPr lang="pl-PL" altLang="pl-PL" sz="2800" smtClean="0"/>
              <a:t>prawem powszechnym</a:t>
            </a:r>
          </a:p>
          <a:p>
            <a:r>
              <a:rPr lang="pl-PL" altLang="pl-PL" sz="2800" smtClean="0"/>
              <a:t>szersza recepcja prawa kanonicznego</a:t>
            </a:r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algn="ctr"/>
            <a:r>
              <a:rPr lang="pl-PL" altLang="pl-PL" smtClean="0"/>
              <a:t>Dekretały papieskie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800" smtClean="0"/>
              <a:t>dekretaliści</a:t>
            </a:r>
          </a:p>
          <a:p>
            <a:r>
              <a:rPr lang="pl-PL" altLang="pl-PL" sz="2800" smtClean="0"/>
              <a:t>zbiór Bernarda z Pawii (koniec XII w.)</a:t>
            </a:r>
          </a:p>
          <a:p>
            <a:pPr>
              <a:buFont typeface="Wingdings 2" pitchFamily="18" charset="2"/>
              <a:buNone/>
            </a:pPr>
            <a:r>
              <a:rPr lang="pl-PL" altLang="pl-PL" sz="2800" smtClean="0"/>
              <a:t>	– </a:t>
            </a:r>
            <a:r>
              <a:rPr lang="pl-PL" altLang="pl-PL" sz="2800" i="1" smtClean="0"/>
              <a:t>iudex</a:t>
            </a:r>
            <a:r>
              <a:rPr lang="pl-PL" altLang="pl-PL" sz="2800" smtClean="0"/>
              <a:t>, </a:t>
            </a:r>
            <a:r>
              <a:rPr lang="pl-PL" altLang="pl-PL" sz="2800" i="1" smtClean="0"/>
              <a:t>iudicium</a:t>
            </a:r>
            <a:r>
              <a:rPr lang="pl-PL" altLang="pl-PL" sz="2800" smtClean="0"/>
              <a:t>, </a:t>
            </a:r>
            <a:r>
              <a:rPr lang="pl-PL" altLang="pl-PL" sz="2800" i="1" smtClean="0"/>
              <a:t>clerus</a:t>
            </a:r>
            <a:r>
              <a:rPr lang="pl-PL" altLang="pl-PL" sz="2800" smtClean="0"/>
              <a:t>, </a:t>
            </a:r>
            <a:r>
              <a:rPr lang="pl-PL" altLang="pl-PL" sz="2800" i="1" smtClean="0"/>
              <a:t>conubia</a:t>
            </a:r>
            <a:r>
              <a:rPr lang="pl-PL" altLang="pl-PL" sz="2800" smtClean="0"/>
              <a:t>, </a:t>
            </a:r>
            <a:r>
              <a:rPr lang="pl-PL" altLang="pl-PL" sz="2800" i="1" smtClean="0"/>
              <a:t>crimen</a:t>
            </a:r>
          </a:p>
          <a:p>
            <a:r>
              <a:rPr lang="pl-PL" altLang="pl-PL" sz="2800" smtClean="0"/>
              <a:t>1234 r. – </a:t>
            </a:r>
            <a:r>
              <a:rPr lang="pl-PL" altLang="pl-PL" sz="2800" i="1" smtClean="0"/>
              <a:t>Dekretały Grzegorza IX </a:t>
            </a:r>
            <a:r>
              <a:rPr lang="pl-PL" altLang="pl-PL" sz="2800" smtClean="0"/>
              <a:t>(Rajmund z Pennaforte) – oficjalny i wyłączny zbiór dekretałów</a:t>
            </a:r>
          </a:p>
          <a:p>
            <a:r>
              <a:rPr lang="pl-PL" altLang="pl-PL" sz="2800" smtClean="0"/>
              <a:t>1298 r. – </a:t>
            </a:r>
            <a:r>
              <a:rPr lang="pl-PL" altLang="pl-PL" sz="2800" i="1" smtClean="0"/>
              <a:t>Liber Sextus </a:t>
            </a:r>
            <a:r>
              <a:rPr lang="pl-PL" altLang="pl-PL" sz="2800" smtClean="0"/>
              <a:t>Bonifacego VIII</a:t>
            </a:r>
          </a:p>
          <a:p>
            <a:r>
              <a:rPr lang="pl-PL" altLang="pl-PL" sz="2800" smtClean="0"/>
              <a:t>1317 r. – </a:t>
            </a:r>
            <a:r>
              <a:rPr lang="pl-PL" altLang="pl-PL" sz="2800" i="1" smtClean="0"/>
              <a:t>Clementinae </a:t>
            </a:r>
            <a:r>
              <a:rPr lang="pl-PL" altLang="pl-PL" sz="2800" smtClean="0"/>
              <a:t>Klemensa V (Jan XXII)</a:t>
            </a:r>
          </a:p>
          <a:p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i="1" smtClean="0"/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algn="ctr"/>
            <a:r>
              <a:rPr lang="pl-PL" altLang="pl-PL" i="1" smtClean="0"/>
              <a:t>Corpus Iuris Canonici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800" smtClean="0"/>
              <a:t>formalnie ogłoszony w 1580 r. (Grzegorz XIII)</a:t>
            </a:r>
          </a:p>
          <a:p>
            <a:r>
              <a:rPr lang="pl-PL" altLang="pl-PL" sz="2800" smtClean="0"/>
              <a:t>obejmował:</a:t>
            </a:r>
          </a:p>
          <a:p>
            <a:pPr lvl="1"/>
            <a:r>
              <a:rPr lang="pl-PL" altLang="pl-PL" sz="2800" i="1" smtClean="0"/>
              <a:t>Dekret Gracjana</a:t>
            </a:r>
          </a:p>
          <a:p>
            <a:pPr lvl="1"/>
            <a:r>
              <a:rPr lang="pl-PL" altLang="pl-PL" sz="2800" i="1" smtClean="0"/>
              <a:t>Dekretały Grzegorza IX</a:t>
            </a:r>
          </a:p>
          <a:p>
            <a:pPr lvl="1"/>
            <a:r>
              <a:rPr lang="pl-PL" altLang="pl-PL" sz="2800" i="1" smtClean="0"/>
              <a:t>Liber Sextus</a:t>
            </a:r>
          </a:p>
          <a:p>
            <a:pPr lvl="1"/>
            <a:r>
              <a:rPr lang="pl-PL" altLang="pl-PL" sz="2800" i="1" smtClean="0"/>
              <a:t>Clementinae</a:t>
            </a:r>
          </a:p>
          <a:p>
            <a:pPr lvl="1"/>
            <a:r>
              <a:rPr lang="pl-PL" altLang="pl-PL" sz="2800" i="1" smtClean="0"/>
              <a:t>Extravagantes Joannis Papae XXII </a:t>
            </a:r>
            <a:r>
              <a:rPr lang="pl-PL" altLang="pl-PL" sz="2800" smtClean="0"/>
              <a:t>i </a:t>
            </a:r>
            <a:r>
              <a:rPr lang="pl-PL" altLang="pl-PL" sz="2800" i="1" smtClean="0"/>
              <a:t>Extravagantes communes </a:t>
            </a:r>
            <a:r>
              <a:rPr lang="pl-PL" altLang="pl-PL" sz="2800" smtClean="0"/>
              <a:t>– prywatne zbiory z pocz. XVI w.</a:t>
            </a:r>
            <a:endParaRPr lang="pl-PL" altLang="pl-PL" sz="2800" i="1" smtClean="0"/>
          </a:p>
          <a:p>
            <a:endParaRPr lang="pl-PL" altLang="pl-PL" sz="2400" smtClean="0"/>
          </a:p>
          <a:p>
            <a:pPr lvl="1"/>
            <a:endParaRPr lang="pl-PL" altLang="pl-PL" i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800" smtClean="0"/>
              <a:t>Recepcja prawa rzymskiego</a:t>
            </a:r>
            <a:br>
              <a:rPr lang="pl-PL" sz="4800" smtClean="0"/>
            </a:br>
            <a:r>
              <a:rPr lang="pl-PL" sz="4800" smtClean="0"/>
              <a:t>na Zachodzie</a:t>
            </a:r>
            <a:endParaRPr lang="pl-PL" sz="4800"/>
          </a:p>
        </p:txBody>
      </p:sp>
      <p:sp>
        <p:nvSpPr>
          <p:cNvPr id="6147" name="Symbol zastępczy tekstu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z="3200" smtClean="0"/>
              <a:t>XI – XVIII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4800" smtClean="0"/>
              <a:t>Etapy i formy recepcji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 smtClean="0"/>
              <a:t>XI – XV w. - </a:t>
            </a:r>
            <a:r>
              <a:rPr lang="pl-PL" sz="2800" i="1" dirty="0" err="1" smtClean="0"/>
              <a:t>mos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italicus</a:t>
            </a:r>
            <a:r>
              <a:rPr lang="pl-PL" sz="2800" i="1" dirty="0" smtClean="0"/>
              <a:t> – </a:t>
            </a:r>
            <a:r>
              <a:rPr lang="pl-PL" sz="2800" dirty="0" smtClean="0"/>
              <a:t>legiści (glosatorzy i </a:t>
            </a:r>
            <a:r>
              <a:rPr lang="pl-PL" sz="2800" dirty="0" err="1" smtClean="0"/>
              <a:t>konsyliatorzy</a:t>
            </a:r>
            <a:r>
              <a:rPr lang="pl-PL" sz="2800" dirty="0" smtClean="0"/>
              <a:t>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 smtClean="0"/>
              <a:t>od XII w. – </a:t>
            </a:r>
            <a:r>
              <a:rPr lang="pl-PL" sz="2800" i="1" dirty="0" err="1" smtClean="0"/>
              <a:t>ius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canonici</a:t>
            </a:r>
            <a:r>
              <a:rPr lang="pl-PL" sz="2800" i="1" dirty="0" smtClean="0"/>
              <a:t> </a:t>
            </a:r>
            <a:r>
              <a:rPr lang="pl-PL" sz="2800" dirty="0" smtClean="0"/>
              <a:t>– kanoniści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 smtClean="0"/>
              <a:t>XV – XVI w. – </a:t>
            </a:r>
            <a:r>
              <a:rPr lang="pl-PL" sz="2800" i="1" dirty="0" err="1" smtClean="0"/>
              <a:t>mos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gallicus</a:t>
            </a:r>
            <a:r>
              <a:rPr lang="pl-PL" sz="2800" i="1" dirty="0" smtClean="0"/>
              <a:t> </a:t>
            </a:r>
            <a:r>
              <a:rPr lang="pl-PL" sz="2800" dirty="0" smtClean="0"/>
              <a:t>– humanizm prawniczy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 smtClean="0"/>
              <a:t>XV – XVII w. – recepcja praktyczna w Rzeszy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 smtClean="0"/>
              <a:t>XVII-XVIII w. – </a:t>
            </a:r>
            <a:r>
              <a:rPr lang="pl-PL" sz="2800" i="1" dirty="0" smtClean="0"/>
              <a:t>usus </a:t>
            </a:r>
            <a:r>
              <a:rPr lang="pl-PL" sz="2800" i="1" dirty="0" err="1" smtClean="0"/>
              <a:t>modernus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pandectarum</a:t>
            </a:r>
            <a:r>
              <a:rPr lang="pl-PL" sz="2800" i="1" dirty="0" smtClean="0"/>
              <a:t> </a:t>
            </a:r>
            <a:r>
              <a:rPr lang="pl-PL" sz="2800" dirty="0" smtClean="0"/>
              <a:t>w Rzeszy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ctr"/>
            <a:r>
              <a:rPr lang="pl-PL" altLang="pl-PL" sz="4800" i="1" smtClean="0"/>
              <a:t>Mos italicus - </a:t>
            </a:r>
            <a:r>
              <a:rPr lang="pl-PL" altLang="pl-PL" sz="4800" smtClean="0"/>
              <a:t>glosatorzy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50006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altLang="pl-PL" dirty="0" smtClean="0"/>
              <a:t>ok. poł. XI w. – </a:t>
            </a:r>
            <a:r>
              <a:rPr lang="pl-PL" altLang="pl-PL" dirty="0" smtClean="0"/>
              <a:t>odkrycie </a:t>
            </a:r>
            <a:r>
              <a:rPr lang="pl-PL" altLang="pl-PL" i="1" dirty="0" smtClean="0"/>
              <a:t>Digestów – </a:t>
            </a:r>
            <a:r>
              <a:rPr lang="pl-PL" altLang="pl-PL" i="1" dirty="0" err="1" smtClean="0"/>
              <a:t>littera</a:t>
            </a:r>
            <a:r>
              <a:rPr lang="pl-PL" altLang="pl-PL" i="1" dirty="0" smtClean="0"/>
              <a:t> Pisana</a:t>
            </a:r>
          </a:p>
          <a:p>
            <a:pPr>
              <a:lnSpc>
                <a:spcPct val="150000"/>
              </a:lnSpc>
            </a:pPr>
            <a:r>
              <a:rPr lang="pl-PL" altLang="pl-PL" dirty="0" smtClean="0"/>
              <a:t>od 1080 r. powstaje Uniwersytet Boloński</a:t>
            </a:r>
          </a:p>
          <a:p>
            <a:pPr>
              <a:lnSpc>
                <a:spcPct val="150000"/>
              </a:lnSpc>
            </a:pPr>
            <a:r>
              <a:rPr lang="pl-PL" altLang="pl-PL" dirty="0" err="1" smtClean="0"/>
              <a:t>Irneriusz</a:t>
            </a:r>
            <a:r>
              <a:rPr lang="pl-PL" altLang="pl-PL" dirty="0" smtClean="0"/>
              <a:t> (</a:t>
            </a:r>
            <a:r>
              <a:rPr lang="pl-PL" altLang="pl-PL" i="1" dirty="0" err="1" smtClean="0"/>
              <a:t>Irnerius</a:t>
            </a:r>
            <a:r>
              <a:rPr lang="pl-PL" altLang="pl-PL" dirty="0" smtClean="0"/>
              <a:t>, zm. 1125) zakłada szkołę glosatorów</a:t>
            </a:r>
          </a:p>
          <a:p>
            <a:pPr>
              <a:lnSpc>
                <a:spcPct val="150000"/>
              </a:lnSpc>
            </a:pPr>
            <a:r>
              <a:rPr lang="pl-PL" altLang="pl-PL" dirty="0" smtClean="0"/>
              <a:t>uwagi (glosy) do tekstu CIC</a:t>
            </a:r>
          </a:p>
          <a:p>
            <a:pPr>
              <a:lnSpc>
                <a:spcPct val="150000"/>
              </a:lnSpc>
            </a:pPr>
            <a:r>
              <a:rPr lang="pl-PL" altLang="pl-PL" i="1" dirty="0" err="1" smtClean="0"/>
              <a:t>Glossa</a:t>
            </a:r>
            <a:r>
              <a:rPr lang="pl-PL" altLang="pl-PL" i="1" dirty="0" smtClean="0"/>
              <a:t> </a:t>
            </a:r>
            <a:r>
              <a:rPr lang="pl-PL" altLang="pl-PL" i="1" dirty="0" err="1" smtClean="0"/>
              <a:t>ordinaria</a:t>
            </a:r>
            <a:r>
              <a:rPr lang="pl-PL" altLang="pl-PL" i="1" dirty="0" smtClean="0"/>
              <a:t> </a:t>
            </a:r>
            <a:r>
              <a:rPr lang="pl-PL" altLang="pl-PL" dirty="0" err="1" smtClean="0"/>
              <a:t>Akursjusza</a:t>
            </a:r>
            <a:r>
              <a:rPr lang="pl-PL" altLang="pl-PL" dirty="0" smtClean="0"/>
              <a:t> (</a:t>
            </a:r>
            <a:r>
              <a:rPr lang="pl-PL" altLang="pl-PL" i="1" dirty="0" err="1" smtClean="0"/>
              <a:t>Accursius</a:t>
            </a:r>
            <a:r>
              <a:rPr lang="pl-PL" altLang="pl-PL" dirty="0" smtClean="0"/>
              <a:t>, zm. 1260)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pl-PL" altLang="pl-PL" sz="2600" i="1" dirty="0" err="1" smtClean="0"/>
              <a:t>quidquid</a:t>
            </a:r>
            <a:r>
              <a:rPr lang="pl-PL" altLang="pl-PL" sz="2600" i="1" dirty="0" smtClean="0"/>
              <a:t> non </a:t>
            </a:r>
            <a:r>
              <a:rPr lang="pl-PL" altLang="pl-PL" sz="2600" i="1" dirty="0" err="1" smtClean="0"/>
              <a:t>adgnoscit</a:t>
            </a:r>
            <a:r>
              <a:rPr lang="pl-PL" altLang="pl-PL" sz="2600" i="1" dirty="0" smtClean="0"/>
              <a:t> </a:t>
            </a:r>
            <a:r>
              <a:rPr lang="pl-PL" altLang="pl-PL" sz="2600" i="1" dirty="0" err="1" smtClean="0"/>
              <a:t>glossa</a:t>
            </a:r>
            <a:r>
              <a:rPr lang="pl-PL" altLang="pl-PL" sz="2600" i="1" dirty="0" smtClean="0"/>
              <a:t>, non </a:t>
            </a:r>
            <a:r>
              <a:rPr lang="pl-PL" altLang="pl-PL" sz="2600" i="1" dirty="0" err="1" smtClean="0"/>
              <a:t>adgnoscit</a:t>
            </a:r>
            <a:r>
              <a:rPr lang="pl-PL" altLang="pl-PL" sz="2600" i="1" dirty="0" smtClean="0"/>
              <a:t> </a:t>
            </a:r>
            <a:r>
              <a:rPr lang="pl-PL" altLang="pl-PL" sz="2600" i="1" dirty="0" err="1" smtClean="0"/>
              <a:t>curia</a:t>
            </a: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sz="2800" dirty="0" smtClean="0"/>
          </a:p>
          <a:p>
            <a:pPr>
              <a:buFont typeface="Wingdings 2" pitchFamily="18" charset="2"/>
              <a:buNone/>
            </a:pPr>
            <a:endParaRPr lang="pl-PL" altLang="pl-PL" sz="2400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endParaRPr lang="pl-PL" alt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/>
          <a:lstStyle/>
          <a:p>
            <a:pPr algn="ctr"/>
            <a:r>
              <a:rPr lang="pl-PL" altLang="pl-PL" sz="4800" i="1" smtClean="0"/>
              <a:t>Mos italicus - </a:t>
            </a:r>
            <a:r>
              <a:rPr lang="pl-PL" altLang="pl-PL" sz="4800" smtClean="0"/>
              <a:t>konsyliatorzy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7148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 smtClean="0"/>
              <a:t>pocz. XIV w. – założenie szkoły </a:t>
            </a:r>
            <a:r>
              <a:rPr lang="pl-PL" sz="2800" dirty="0" err="1" smtClean="0"/>
              <a:t>konsyliatorów</a:t>
            </a:r>
            <a:r>
              <a:rPr lang="pl-PL" sz="2800" dirty="0" smtClean="0"/>
              <a:t>/komentatorów/postglosatorów</a:t>
            </a:r>
            <a:endParaRPr lang="pl-PL" sz="2800" i="1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 smtClean="0"/>
              <a:t>udzielanie porad prawnych (</a:t>
            </a:r>
            <a:r>
              <a:rPr lang="pl-PL" sz="2800" i="1" dirty="0" err="1" smtClean="0"/>
              <a:t>consilium</a:t>
            </a:r>
            <a:r>
              <a:rPr lang="pl-PL" sz="2800" dirty="0" smtClean="0"/>
              <a:t>) i komentarze do CIC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 err="1" smtClean="0"/>
              <a:t>Bartolus</a:t>
            </a:r>
            <a:r>
              <a:rPr lang="pl-PL" sz="2800" dirty="0" smtClean="0"/>
              <a:t> de </a:t>
            </a:r>
            <a:r>
              <a:rPr lang="pl-PL" sz="2800" dirty="0" err="1" smtClean="0"/>
              <a:t>Saxoferrato</a:t>
            </a:r>
            <a:r>
              <a:rPr lang="pl-PL" sz="2800" dirty="0" smtClean="0"/>
              <a:t> (zm. 1357) – </a:t>
            </a:r>
            <a:r>
              <a:rPr lang="pl-PL" sz="2800" i="1" dirty="0" err="1" smtClean="0"/>
              <a:t>nemo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iurista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nisi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bartolista</a:t>
            </a:r>
            <a:endParaRPr lang="pl-PL" sz="2800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 err="1" smtClean="0"/>
              <a:t>Baldus</a:t>
            </a:r>
            <a:r>
              <a:rPr lang="pl-PL" sz="2800" dirty="0" smtClean="0"/>
              <a:t> de </a:t>
            </a:r>
            <a:r>
              <a:rPr lang="pl-PL" sz="2800" dirty="0" err="1" smtClean="0"/>
              <a:t>Ubaldis</a:t>
            </a:r>
            <a:r>
              <a:rPr lang="pl-PL" sz="2800" dirty="0" smtClean="0"/>
              <a:t> (zm. 1400) – </a:t>
            </a:r>
            <a:r>
              <a:rPr lang="pl-PL" sz="2800" i="1" dirty="0" err="1" smtClean="0"/>
              <a:t>ius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commune</a:t>
            </a:r>
            <a:endParaRPr lang="pl-PL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ctr"/>
            <a:r>
              <a:rPr lang="pl-PL" altLang="pl-PL" sz="4800" smtClean="0"/>
              <a:t>Doktryna imperialna</a:t>
            </a:r>
            <a:endParaRPr lang="pl-PL" altLang="pl-PL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sz="2800" dirty="0" smtClean="0"/>
              <a:t>ideologia </a:t>
            </a:r>
            <a:r>
              <a:rPr lang="pl-PL" sz="2800" i="1" dirty="0" err="1" smtClean="0"/>
              <a:t>renovatio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imperii</a:t>
            </a:r>
            <a:r>
              <a:rPr lang="pl-PL" sz="2800" dirty="0" smtClean="0"/>
              <a:t> – Karol Wielki, Otton I </a:t>
            </a:r>
            <a:r>
              <a:rPr lang="pl-PL" sz="2800" dirty="0" err="1" smtClean="0"/>
              <a:t>i</a:t>
            </a:r>
            <a:r>
              <a:rPr lang="pl-PL" sz="2800" dirty="0" smtClean="0"/>
              <a:t> III – </a:t>
            </a:r>
            <a:r>
              <a:rPr lang="pl-PL" sz="2800" i="1" dirty="0" smtClean="0"/>
              <a:t>Sacrum </a:t>
            </a:r>
            <a:r>
              <a:rPr lang="pl-PL" sz="2800" i="1" dirty="0" err="1" smtClean="0"/>
              <a:t>Romanum</a:t>
            </a:r>
            <a:r>
              <a:rPr lang="pl-PL" sz="2800" i="1" dirty="0" smtClean="0"/>
              <a:t> Imperium</a:t>
            </a:r>
            <a:endParaRPr lang="pl-PL" sz="2800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sz="2800" dirty="0" smtClean="0"/>
              <a:t>XII w. – glosatorzy legitymują uniwersalizm cesarski (Fryderyk I)</a:t>
            </a:r>
          </a:p>
          <a:p>
            <a:pPr marL="640080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i="1" dirty="0" err="1" smtClean="0"/>
              <a:t>princeps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legibus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solutus</a:t>
            </a:r>
            <a:endParaRPr lang="pl-PL" sz="2800" i="1" dirty="0" smtClean="0"/>
          </a:p>
          <a:p>
            <a:pPr marL="640080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i="1" dirty="0" err="1" smtClean="0"/>
              <a:t>quod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principi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placuit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legis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habet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vigorem</a:t>
            </a:r>
            <a:endParaRPr lang="pl-PL" sz="2800" i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sz="2800" i="1" dirty="0" err="1" smtClean="0"/>
              <a:t>ius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civile</a:t>
            </a:r>
            <a:r>
              <a:rPr lang="pl-PL" sz="2800" i="1" dirty="0" smtClean="0"/>
              <a:t> </a:t>
            </a:r>
            <a:r>
              <a:rPr lang="pl-PL" sz="2800" dirty="0" smtClean="0"/>
              <a:t>prawem cesarskim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pl-PL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pPr algn="ctr"/>
            <a:r>
              <a:rPr lang="pl-PL" altLang="pl-PL" sz="4800" smtClean="0"/>
              <a:t>Ograniczenie recepcji </a:t>
            </a:r>
            <a:r>
              <a:rPr lang="pl-PL" altLang="pl-PL" sz="4800" i="1" smtClean="0"/>
              <a:t>ius civile</a:t>
            </a:r>
            <a:endParaRPr lang="pl-PL" altLang="pl-PL" sz="48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pl-PL" altLang="pl-PL" sz="220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pl-PL" altLang="pl-PL" sz="2600" smtClean="0"/>
              <a:t>zakaz wykładu prawa rzymskiego w Paryżu (Honoriusz III, 1219)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pl-PL" altLang="pl-PL" sz="2600" smtClean="0"/>
              <a:t>odrzucenie prawa rzymskiego w Anglii (Merton, 1236) - </a:t>
            </a:r>
            <a:r>
              <a:rPr lang="pl-PL" altLang="pl-PL" sz="2600" i="1" smtClean="0"/>
              <a:t>nolumus leges Angliae mutari</a:t>
            </a:r>
            <a:endParaRPr lang="pl-PL" altLang="pl-PL" sz="2600" smtClean="0"/>
          </a:p>
          <a:p>
            <a:r>
              <a:rPr lang="pl-PL" altLang="pl-PL" smtClean="0"/>
              <a:t>XIII-XIV w. – królewska doktryna narodowa – </a:t>
            </a:r>
            <a:r>
              <a:rPr lang="pl-PL" altLang="pl-PL" i="1" smtClean="0"/>
              <a:t>rex est imperator in regno suo</a:t>
            </a:r>
          </a:p>
          <a:p>
            <a:r>
              <a:rPr lang="pl-PL" altLang="pl-PL" smtClean="0"/>
              <a:t>brak recepcji praktycznej </a:t>
            </a:r>
            <a:r>
              <a:rPr lang="pl-PL" altLang="pl-PL" i="1" smtClean="0"/>
              <a:t>ius civile </a:t>
            </a:r>
            <a:r>
              <a:rPr lang="pl-PL" altLang="pl-PL" smtClean="0"/>
              <a:t>we Francji</a:t>
            </a:r>
          </a:p>
          <a:p>
            <a:r>
              <a:rPr lang="pl-PL" altLang="pl-PL" smtClean="0"/>
              <a:t>brak bezpośredniej recepcji prawa rzymskiego w Czechach, na Węgrzech i w Polsce (XIV-XVI w.)</a:t>
            </a:r>
          </a:p>
          <a:p>
            <a:pPr>
              <a:lnSpc>
                <a:spcPct val="80000"/>
              </a:lnSpc>
            </a:pPr>
            <a:endParaRPr lang="pl-PL" altLang="pl-PL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66838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4500" i="1" smtClean="0"/>
              <a:t>Mos gallicus – </a:t>
            </a:r>
            <a:r>
              <a:rPr lang="pl-PL" altLang="pl-PL" sz="4500" smtClean="0"/>
              <a:t>humanizm prawniczy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prawo rzymskie jako spisany rozum (</a:t>
            </a:r>
            <a:r>
              <a:rPr lang="pl-PL" altLang="pl-PL" i="1" smtClean="0"/>
              <a:t>ratio scripta</a:t>
            </a:r>
            <a:r>
              <a:rPr lang="pl-PL" altLang="pl-PL" smtClean="0"/>
              <a:t>) – </a:t>
            </a:r>
            <a:r>
              <a:rPr lang="pl-PL" altLang="pl-PL" i="1" smtClean="0"/>
              <a:t> non ratione imperii sed imperio rationis</a:t>
            </a:r>
            <a:endParaRPr lang="pl-PL" altLang="pl-PL" smtClean="0"/>
          </a:p>
          <a:p>
            <a:r>
              <a:rPr lang="pl-PL" altLang="pl-PL" smtClean="0"/>
              <a:t>XV – XVI w. – recepcja naukowa prawa rzymskiego we Francji - szkoła w Bourges</a:t>
            </a:r>
          </a:p>
          <a:p>
            <a:r>
              <a:rPr lang="pl-PL" altLang="pl-PL" smtClean="0"/>
              <a:t>krytyczna analiza źródeł</a:t>
            </a:r>
          </a:p>
          <a:p>
            <a:r>
              <a:rPr lang="pl-PL" altLang="pl-PL" smtClean="0"/>
              <a:t>Dionizy Gothofredus – wydanie CIC w 1583 r.</a:t>
            </a:r>
          </a:p>
          <a:p>
            <a:r>
              <a:rPr lang="pl-PL" altLang="pl-PL" smtClean="0"/>
              <a:t>podstawa dla nowożytnego prawa natury </a:t>
            </a:r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4800" smtClean="0"/>
              <a:t>Recepcja </a:t>
            </a:r>
            <a:r>
              <a:rPr lang="pl-PL" altLang="pl-PL" sz="4800" i="1" smtClean="0"/>
              <a:t>ius civile </a:t>
            </a:r>
            <a:r>
              <a:rPr lang="pl-PL" altLang="pl-PL" sz="4800" smtClean="0"/>
              <a:t>w Rzeszy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sz="2800" smtClean="0"/>
              <a:t>1495 r. – Sąd Kameralny Rzeszy</a:t>
            </a:r>
          </a:p>
          <a:p>
            <a:r>
              <a:rPr lang="pl-PL" altLang="pl-PL" sz="2800" smtClean="0"/>
              <a:t>prawo rzymskie (</a:t>
            </a:r>
            <a:r>
              <a:rPr lang="pl-PL" altLang="pl-PL" sz="2800" i="1" smtClean="0"/>
              <a:t>mos italicus</a:t>
            </a:r>
            <a:r>
              <a:rPr lang="pl-PL" altLang="pl-PL" sz="2800" smtClean="0"/>
              <a:t>) jako </a:t>
            </a:r>
            <a:r>
              <a:rPr lang="pl-PL" altLang="pl-PL" sz="2800" i="1" smtClean="0"/>
              <a:t>ius commune </a:t>
            </a:r>
            <a:r>
              <a:rPr lang="pl-PL" altLang="pl-PL" sz="2800" smtClean="0"/>
              <a:t>prawem subsydiarnym w Rzeszy Niemieckiej</a:t>
            </a:r>
          </a:p>
          <a:p>
            <a:r>
              <a:rPr lang="pl-PL" altLang="pl-PL" sz="2800" smtClean="0"/>
              <a:t>nauka prawa rzymskiego na uniwersytetach niemieckich (od XV w.)</a:t>
            </a:r>
          </a:p>
          <a:p>
            <a:pPr>
              <a:lnSpc>
                <a:spcPct val="150000"/>
              </a:lnSpc>
            </a:pPr>
            <a:r>
              <a:rPr lang="pl-PL" altLang="pl-PL" sz="2800" smtClean="0"/>
              <a:t>XVI – XVII –recepcja praktyczna (sądowa)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</TotalTime>
  <Words>572</Words>
  <Application>Microsoft Office PowerPoint</Application>
  <PresentationFormat>Pokaz na ekranie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Przepływ</vt:lpstr>
      <vt:lpstr>Ius commune</vt:lpstr>
      <vt:lpstr>Recepcja prawa rzymskiego na Zachodzie</vt:lpstr>
      <vt:lpstr>Etapy i formy recepcji</vt:lpstr>
      <vt:lpstr>Mos italicus - glosatorzy</vt:lpstr>
      <vt:lpstr>Mos italicus - konsyliatorzy</vt:lpstr>
      <vt:lpstr>Doktryna imperialna</vt:lpstr>
      <vt:lpstr>Ograniczenie recepcji ius civile</vt:lpstr>
      <vt:lpstr>Mos gallicus – humanizm prawniczy</vt:lpstr>
      <vt:lpstr>Recepcja ius civile w Rzeszy</vt:lpstr>
      <vt:lpstr>Usus modernus pandectarum</vt:lpstr>
      <vt:lpstr>Źródła prawa kanonicznego</vt:lpstr>
      <vt:lpstr>Źródła prawa kanonicznego do XI w.</vt:lpstr>
      <vt:lpstr>Dekret Gracjana</vt:lpstr>
      <vt:lpstr>Dekretały papieskie</vt:lpstr>
      <vt:lpstr>Corpus Iuris Canonici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Ius commune</dc:title>
  <dc:creator>Michalik</dc:creator>
  <cp:lastModifiedBy>Piotr Michalik</cp:lastModifiedBy>
  <cp:revision>56</cp:revision>
  <dcterms:created xsi:type="dcterms:W3CDTF">2011-03-08T09:18:43Z</dcterms:created>
  <dcterms:modified xsi:type="dcterms:W3CDTF">2015-10-29T10:25:14Z</dcterms:modified>
</cp:coreProperties>
</file>