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ostokąt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ostokąt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ostokąt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Łącznik prosty 1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Łącznik prosty 2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Łącznik prosty 23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Łącznik prosty 24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Łącznik prosty 25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Łącznik prosty 26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Prostokąt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22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DE91B-B40A-46B5-83EA-E846F74C0556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23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4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F69E3-CC1A-4F4D-AAB0-45CF2CCA69F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90145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99B8C-C93E-4126-9DF2-5E6F966A2591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8821C-D58C-462D-90B3-B6CDD35A337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7698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9222E-8CEE-45C5-881C-D0CEBF15060E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3F056-407E-4A41-B778-EC428ABCAC8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7042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CF28807-3B12-456A-8A17-B882FB7FBE9D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5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C0C5822-EBFA-43F6-9DF1-CDA0A352B7A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6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4963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ostokąt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ostokąt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ostokąt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Łącznik prosty 1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Łącznik prosty 2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Łącznik prosty 23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Łącznik prosty 24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Łącznik prosty 25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Prostokąt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Łącznik prosty 32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0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CB5AE-6526-41AB-BEF7-67CACB8E9087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21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2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8E1F2-9EB7-483C-86D2-15E96E562C5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95049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3A213-1598-4579-B1DF-282B2AF7CB56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6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BEFA3-D3FD-4DCA-9A88-4484C5AD05E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9366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2D5E6-49FB-4D6D-9A29-CA531741C3FB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8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05FB8-AD7C-4761-9E6B-E1AA2AE30C3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958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8F71020-DE5D-419B-BADF-38A60F74A39E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4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19F50FA-E094-4A4C-BCC2-73CE4F81783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5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0344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BD55B-CC27-4488-B7C3-225CBF527A7A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FB341-B7C2-4C57-A84A-40FAFB2274E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0541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Łącznik prosty 1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Łącznik prosty 16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Łącznik prosty 17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Łącznik prosty 1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rostokąt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Łącznik prosty 2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2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F51BF54-4913-4C43-94B5-516FD6B7FE2A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13" name="Symbol zastępczy numeru slajd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C0C1598-A5EE-4672-82D5-282008E5671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4" name="Symbol zastępczy stopki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16617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Łącznik prosty 1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Elipsa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Łącznik prosty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Prostokąt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Łącznik prosty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Łącznik prosty 20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Łącznik prosty 23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E1F2AEB-1E25-410D-B2E1-216063850366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13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68CE285-5DCE-4299-AA57-8A5898F8A1F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4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706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28" name="Symbol zastępczy tekstu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F5B72E80-9276-4548-90B1-AB336696763A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F4BA289D-31A8-4385-84AC-D3EA39225B8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8" r:id="rId4"/>
    <p:sldLayoutId id="2147483679" r:id="rId5"/>
    <p:sldLayoutId id="2147483686" r:id="rId6"/>
    <p:sldLayoutId id="2147483680" r:id="rId7"/>
    <p:sldLayoutId id="2147483687" r:id="rId8"/>
    <p:sldLayoutId id="2147483688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3600" dirty="0" smtClean="0"/>
              <a:t>Prawo majątkowe</a:t>
            </a:r>
            <a:endParaRPr lang="pl-PL" sz="3600" dirty="0"/>
          </a:p>
        </p:txBody>
      </p:sp>
      <p:sp>
        <p:nvSpPr>
          <p:cNvPr id="8195" name="Podtytuł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endParaRPr lang="pl-PL" altLang="pl-PL" smtClean="0"/>
          </a:p>
          <a:p>
            <a:r>
              <a:rPr lang="pl-PL" altLang="pl-PL" sz="2800" smtClean="0"/>
              <a:t>V - XVIII 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625" y="0"/>
            <a:ext cx="7467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3200" i="1" dirty="0" err="1" smtClean="0"/>
              <a:t>Lex</a:t>
            </a:r>
            <a:r>
              <a:rPr lang="pl-PL" sz="3200" i="1" dirty="0" smtClean="0"/>
              <a:t> </a:t>
            </a:r>
            <a:r>
              <a:rPr lang="pl-PL" sz="3200" i="1" dirty="0" err="1" smtClean="0"/>
              <a:t>Salica</a:t>
            </a:r>
            <a:r>
              <a:rPr lang="pl-PL" sz="3200" dirty="0" smtClean="0"/>
              <a:t> </a:t>
            </a:r>
            <a:r>
              <a:rPr lang="pl-PL" sz="2800" dirty="0" smtClean="0"/>
              <a:t>(początek VI w.)</a:t>
            </a:r>
            <a:endParaRPr lang="pl-PL" dirty="0"/>
          </a:p>
        </p:txBody>
      </p:sp>
      <p:sp>
        <p:nvSpPr>
          <p:cNvPr id="17411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pl-PL" altLang="pl-PL" smtClean="0"/>
              <a:t>LIX. O alodiach</a:t>
            </a:r>
          </a:p>
          <a:p>
            <a:pPr algn="just">
              <a:buFont typeface="Wingdings" pitchFamily="2" charset="2"/>
              <a:buNone/>
            </a:pPr>
            <a:r>
              <a:rPr lang="pl-PL" altLang="pl-PL" smtClean="0"/>
              <a:t>	1. Jeśli ktoś umarł nie pozostawiwszy synów, a przeżyli go ojciec lub matka jego, to niechaj oni po nim dziedziczą.</a:t>
            </a:r>
          </a:p>
          <a:p>
            <a:pPr algn="just">
              <a:buFont typeface="Wingdings" pitchFamily="2" charset="2"/>
              <a:buNone/>
            </a:pPr>
            <a:r>
              <a:rPr lang="pl-PL" altLang="pl-PL" smtClean="0"/>
              <a:t>	2. Gdyby zaś ojciec lub matka nie żyli, a pozostali brat lub siostra, to niechaj oni dziedziczą […]</a:t>
            </a:r>
          </a:p>
          <a:p>
            <a:pPr algn="just">
              <a:buFont typeface="Wingdings" pitchFamily="2" charset="2"/>
              <a:buNone/>
            </a:pPr>
            <a:r>
              <a:rPr lang="pl-PL" altLang="pl-PL" smtClean="0"/>
              <a:t>	4. A jeśliby następnie znalazł się bliższy krewny z tego rodu, to niechaj on dziedziczy</a:t>
            </a:r>
          </a:p>
          <a:p>
            <a:pPr algn="just">
              <a:buFont typeface="Wingdings" pitchFamily="2" charset="2"/>
              <a:buNone/>
            </a:pPr>
            <a:r>
              <a:rPr lang="pl-PL" altLang="pl-PL" smtClean="0"/>
              <a:t>	5. Żaden zaś spadek w ziemi nie będzie należał do kobiety, lecz do [krewnych] płci męskiej [i] bracia, jacy będą, dostaną całą ziemię.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3200" i="1" dirty="0" smtClean="0"/>
              <a:t>Edykt </a:t>
            </a:r>
            <a:r>
              <a:rPr lang="pl-PL" sz="3200" i="1" dirty="0" err="1" smtClean="0"/>
              <a:t>Rotara</a:t>
            </a:r>
            <a:r>
              <a:rPr lang="pl-PL" sz="3200" i="1" dirty="0" smtClean="0"/>
              <a:t> </a:t>
            </a:r>
            <a:r>
              <a:rPr lang="pl-PL" sz="2800" dirty="0" smtClean="0"/>
              <a:t>(643 r.)</a:t>
            </a:r>
            <a:endParaRPr lang="pl-PL" dirty="0"/>
          </a:p>
        </p:txBody>
      </p:sp>
      <p:sp>
        <p:nvSpPr>
          <p:cNvPr id="18435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pl-PL" altLang="pl-PL" smtClean="0"/>
          </a:p>
          <a:p>
            <a:pPr>
              <a:buFont typeface="Wingdings" pitchFamily="2" charset="2"/>
              <a:buNone/>
            </a:pPr>
            <a:r>
              <a:rPr lang="pl-PL" altLang="pl-PL" smtClean="0"/>
              <a:t>168. O wydziedziczeniu synów.</a:t>
            </a:r>
          </a:p>
          <a:p>
            <a:pPr>
              <a:buFont typeface="Wingdings" pitchFamily="2" charset="2"/>
              <a:buNone/>
            </a:pPr>
            <a:r>
              <a:rPr lang="pl-PL" altLang="pl-PL" smtClean="0"/>
              <a:t>	Nikomu nie wolno wydziedziczyć swego syna bez niewątpliwej winy, ani darować komuś innemu tego, co się mu [tj. synowi] według prawa należy.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625" y="0"/>
            <a:ext cx="7467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3200" i="1" dirty="0" smtClean="0"/>
              <a:t>Zwierciadło Saskie </a:t>
            </a:r>
            <a:r>
              <a:rPr lang="pl-PL" sz="2800" dirty="0" smtClean="0"/>
              <a:t>(1220-1235 r.)</a:t>
            </a:r>
            <a:endParaRPr lang="pl-PL" sz="3200" dirty="0"/>
          </a:p>
        </p:txBody>
      </p:sp>
      <p:sp>
        <p:nvSpPr>
          <p:cNvPr id="19459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pl-PL" altLang="pl-PL" smtClean="0"/>
              <a:t>Art. 17. § 1. Kolejność dziedziczenia.</a:t>
            </a:r>
          </a:p>
          <a:p>
            <a:pPr algn="just">
              <a:buFont typeface="Wingdings" pitchFamily="2" charset="2"/>
              <a:buNone/>
            </a:pPr>
            <a:r>
              <a:rPr lang="pl-PL" altLang="pl-PL" smtClean="0"/>
              <a:t>	Gdy człowiek umrze bezdzietnie, to spadek po nim bierze ojciec. Jeżeli nie ma ojca, to bierze go matka lepszym prawem niż brat. Spadek po ojcu, matce, siostrze i bracie bierze syn, a nie córka, chybaby syna nie było. Wtedy bierze córka. Jeżeli jednak spada na dalszych krewnych niż siostry i bracia, wszyscy biorą równe części […] Lecz dziecko syna lub córki bierze spadek przed ojcem i przed matką, przed bratem i przed siostrą, a to dlatego, że spadek nie wychodzi poza zstępnych tak długo, jak długo są zstępni równi stanem.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625" y="0"/>
            <a:ext cx="7467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r-FR" sz="3200" i="1" dirty="0" smtClean="0"/>
              <a:t>Coutume de Paris </a:t>
            </a:r>
            <a:r>
              <a:rPr lang="fr-FR" sz="2800" dirty="0" smtClean="0"/>
              <a:t>(1510 r.)</a:t>
            </a:r>
            <a:endParaRPr lang="pl-PL" sz="3200" dirty="0"/>
          </a:p>
        </p:txBody>
      </p:sp>
      <p:sp>
        <p:nvSpPr>
          <p:cNvPr id="2048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pl-PL" altLang="pl-PL" smtClean="0"/>
              <a:t>Tytuł XV. O dziedziczeniu w linii prostej i bocznej.</a:t>
            </a:r>
          </a:p>
          <a:p>
            <a:pPr algn="just">
              <a:buFont typeface="Wingdings" pitchFamily="2" charset="2"/>
              <a:buNone/>
            </a:pPr>
            <a:r>
              <a:rPr lang="pl-PL" altLang="pl-PL" smtClean="0"/>
              <a:t>Art. 302. Dzieci dziedziczące po zmarłym dochodzą do spadku po nim na równi, z wyjątkiem majątków dziedzicznych dzierżonych jako lenno lub wolne alodium szlacheckie […]</a:t>
            </a:r>
          </a:p>
          <a:p>
            <a:pPr algn="just">
              <a:buFont typeface="Wingdings" pitchFamily="2" charset="2"/>
              <a:buNone/>
            </a:pPr>
            <a:r>
              <a:rPr lang="pl-PL" altLang="pl-PL" smtClean="0"/>
              <a:t>Art. 318. Zmarły bierze w sekwestr żywego, swego spadkobiercę najbliższego i zdolnego do dziedziczenia po nim. </a:t>
            </a:r>
          </a:p>
          <a:p>
            <a:pPr algn="just">
              <a:buFont typeface="Wingdings" pitchFamily="2" charset="2"/>
              <a:buNone/>
            </a:pPr>
            <a:r>
              <a:rPr lang="pl-PL" altLang="pl-PL" smtClean="0"/>
              <a:t>Art. 319. W linii bocznej prawo reprezentacji ma zastosowanie bez ograniczeń w jakimkolwiek stopniu [pokrewieństwa].</a:t>
            </a:r>
          </a:p>
          <a:p>
            <a:pPr>
              <a:buFont typeface="Wingdings" pitchFamily="2" charset="2"/>
              <a:buNone/>
            </a:pPr>
            <a:endParaRPr lang="pl-PL" alt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625" y="0"/>
            <a:ext cx="7467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r-FR" sz="3200" i="1" dirty="0" smtClean="0"/>
              <a:t>Coutume de Paris </a:t>
            </a:r>
            <a:r>
              <a:rPr lang="fr-FR" sz="2800" dirty="0" smtClean="0"/>
              <a:t>(1510 r.)</a:t>
            </a:r>
            <a:endParaRPr lang="pl-PL" sz="3200" dirty="0"/>
          </a:p>
        </p:txBody>
      </p:sp>
      <p:sp>
        <p:nvSpPr>
          <p:cNvPr id="21507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pl-PL" altLang="pl-PL" smtClean="0"/>
              <a:t>Tytuł XIV. O testamentach i ich wykonywaniu.</a:t>
            </a:r>
          </a:p>
          <a:p>
            <a:pPr algn="just">
              <a:buFont typeface="Wingdings" pitchFamily="2" charset="2"/>
              <a:buNone/>
            </a:pPr>
            <a:r>
              <a:rPr lang="pl-PL" altLang="pl-PL" smtClean="0"/>
              <a:t>	Art. 289. Aby uznać testament za ważny wymaga się, żeby był napisany i podpisany przez testatora albo żeby był zeznany przed dwoma notariuszami albo przed proboszczem parafii testatora lub jego wikarym i jednym notariuszem, lub przed tym proboszczem czy wikarym i trzema świadkami, lub przed jednym notariuszem i dwoma świadkami. A świadkowie ci [mają być] zdolni, odpowiedni, płci męskiej i mieć skończone 20 lat oraz nie mogą być zapisobiorcami [...]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7467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r-FR" sz="3200" i="1" dirty="0" smtClean="0"/>
              <a:t>Coutume de Paris </a:t>
            </a:r>
            <a:r>
              <a:rPr lang="fr-FR" sz="2800" dirty="0" smtClean="0"/>
              <a:t>(1510 r.)</a:t>
            </a:r>
            <a:endParaRPr lang="pl-PL" sz="3200" dirty="0"/>
          </a:p>
        </p:txBody>
      </p:sp>
      <p:sp>
        <p:nvSpPr>
          <p:cNvPr id="22531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28625" y="1571625"/>
            <a:ext cx="7467600" cy="4873625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endParaRPr lang="pl-PL" altLang="pl-PL" smtClean="0"/>
          </a:p>
          <a:p>
            <a:pPr algn="just">
              <a:buFont typeface="Wingdings" pitchFamily="2" charset="2"/>
              <a:buNone/>
            </a:pPr>
            <a:r>
              <a:rPr lang="pl-PL" altLang="pl-PL" smtClean="0"/>
              <a:t>	Art. 292. Wszystkie osoby zdrowe na umyśle, pełnoletnie i używające swych praw, mogą rozporządzać przez testament i [inne] rozporządzenie ostatniej woli na rzecz osoby zdolnej, wszystkimi swymi dobrami ruchomymi i nabytymi dobrami nieruchomymi oraz piątą częścią swych własnych dóbr dziedzicznych i niczym więcej. Chyba, że byłoby to dla celów charytatywnych.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625" y="0"/>
            <a:ext cx="7467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3200" dirty="0" smtClean="0"/>
              <a:t>Zasady dziedziczenia u germanów</a:t>
            </a:r>
            <a:endParaRPr lang="pl-PL" sz="3200" dirty="0"/>
          </a:p>
        </p:txBody>
      </p:sp>
      <p:sp>
        <p:nvSpPr>
          <p:cNvPr id="23555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pl-PL" altLang="pl-PL" smtClean="0"/>
              <a:t>pierwotnie dziedziczenie wyłącznie ruchomości według zasady </a:t>
            </a:r>
            <a:r>
              <a:rPr lang="pl-PL" altLang="pl-PL" i="1" smtClean="0"/>
              <a:t>paterna – paternis, materna – maternis</a:t>
            </a:r>
          </a:p>
          <a:p>
            <a:r>
              <a:rPr lang="pl-PL" altLang="pl-PL" smtClean="0"/>
              <a:t>brak dziedziczenia testamentowego</a:t>
            </a:r>
          </a:p>
          <a:p>
            <a:r>
              <a:rPr lang="pl-PL" altLang="pl-PL" smtClean="0"/>
              <a:t>porządek dziedziczenia według stopnia pokrewieństwa – system parantel</a:t>
            </a:r>
          </a:p>
          <a:p>
            <a:r>
              <a:rPr lang="pl-PL" altLang="pl-PL" smtClean="0"/>
              <a:t>nieruchomości w pierwszej kolejności dziedziczą mężczyźni</a:t>
            </a:r>
          </a:p>
          <a:p>
            <a:r>
              <a:rPr lang="pl-PL" altLang="pl-PL" smtClean="0"/>
              <a:t>w prawie salickim kobiety nie mogą dziedziczyć ziemi – agnacyjny system następstwa tronu we Francji</a:t>
            </a:r>
          </a:p>
          <a:p>
            <a:endParaRPr lang="pl-PL" alt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625" y="0"/>
            <a:ext cx="7467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3200" dirty="0" smtClean="0"/>
              <a:t>Instytucja</a:t>
            </a:r>
            <a:r>
              <a:rPr lang="pl-PL" dirty="0" smtClean="0"/>
              <a:t> Testamentu</a:t>
            </a:r>
            <a:endParaRPr lang="pl-PL" dirty="0"/>
          </a:p>
        </p:txBody>
      </p:sp>
      <p:sp>
        <p:nvSpPr>
          <p:cNvPr id="24579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pl-PL" altLang="pl-PL" smtClean="0"/>
              <a:t>pierwotnie niedopuszczalna ze względu na prawo wyczekiwania przez krewnych na spadek</a:t>
            </a:r>
          </a:p>
          <a:p>
            <a:r>
              <a:rPr lang="pl-PL" altLang="pl-PL" smtClean="0"/>
              <a:t>do IX w. wprowadzenie przez Kościół tzw. części swobodnej </a:t>
            </a:r>
            <a:r>
              <a:rPr lang="pl-PL" altLang="pl-PL" i="1" smtClean="0"/>
              <a:t>pro remedio animae </a:t>
            </a:r>
            <a:r>
              <a:rPr lang="pl-PL" altLang="pl-PL" smtClean="0"/>
              <a:t>(</a:t>
            </a:r>
            <a:r>
              <a:rPr lang="pl-PL" altLang="pl-PL" i="1" smtClean="0"/>
              <a:t>adoptio Christi</a:t>
            </a:r>
            <a:r>
              <a:rPr lang="pl-PL" altLang="pl-PL" smtClean="0"/>
              <a:t>)</a:t>
            </a:r>
            <a:endParaRPr lang="pl-PL" altLang="pl-PL" i="1" smtClean="0"/>
          </a:p>
          <a:p>
            <a:r>
              <a:rPr lang="pl-PL" altLang="pl-PL" i="1" smtClean="0"/>
              <a:t>donatio mortis causa </a:t>
            </a:r>
            <a:r>
              <a:rPr lang="pl-PL" altLang="pl-PL" smtClean="0"/>
              <a:t>(XII w.) – kanoniści</a:t>
            </a:r>
            <a:endParaRPr lang="pl-PL" altLang="pl-PL" i="1" smtClean="0"/>
          </a:p>
          <a:p>
            <a:r>
              <a:rPr lang="pl-PL" altLang="pl-PL" smtClean="0"/>
              <a:t>wpływ testamentu rzymskiego – legiści</a:t>
            </a:r>
          </a:p>
          <a:p>
            <a:r>
              <a:rPr lang="pl-PL" altLang="pl-PL" smtClean="0"/>
              <a:t>do końca średniowiecza stopniowe objęcie testamentem ruchomości, nieruchomości nabytych, w końcu części nieruchomości dziedzicznych (rodowych)</a:t>
            </a:r>
          </a:p>
          <a:p>
            <a:r>
              <a:rPr lang="pl-PL" altLang="pl-PL" smtClean="0"/>
              <a:t>zakres swobody testowania ograniczony przez prawa dziedziców koniecznych (rodzina)</a:t>
            </a:r>
          </a:p>
          <a:p>
            <a:pPr>
              <a:buFont typeface="Wingdings" pitchFamily="2" charset="2"/>
              <a:buNone/>
            </a:pPr>
            <a:endParaRPr lang="pl-PL" alt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3200" dirty="0" smtClean="0"/>
              <a:t>Nowożytne Zasady dziedziczenia </a:t>
            </a:r>
            <a:endParaRPr lang="pl-PL" sz="3200" dirty="0"/>
          </a:p>
        </p:txBody>
      </p:sp>
      <p:sp>
        <p:nvSpPr>
          <p:cNvPr id="2560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pl-PL" altLang="pl-PL" smtClean="0"/>
              <a:t>dziedziczenie ruchomości i nieruchomości</a:t>
            </a:r>
          </a:p>
          <a:p>
            <a:r>
              <a:rPr lang="pl-PL" altLang="pl-PL" smtClean="0"/>
              <a:t>dziedziczenie testamentowe lub beztestamentowe (</a:t>
            </a:r>
            <a:r>
              <a:rPr lang="pl-PL" altLang="pl-PL" i="1" smtClean="0"/>
              <a:t>ab intestato</a:t>
            </a:r>
            <a:r>
              <a:rPr lang="pl-PL" altLang="pl-PL" smtClean="0"/>
              <a:t>)</a:t>
            </a:r>
          </a:p>
          <a:p>
            <a:r>
              <a:rPr lang="pl-PL" altLang="pl-PL" smtClean="0"/>
              <a:t> pierwszeństwo zstępnych</a:t>
            </a:r>
          </a:p>
          <a:p>
            <a:r>
              <a:rPr lang="pl-PL" altLang="pl-PL" smtClean="0"/>
              <a:t> pierwszeństwo krewnych przed żoną</a:t>
            </a:r>
          </a:p>
          <a:p>
            <a:r>
              <a:rPr lang="pl-PL" altLang="pl-PL" smtClean="0"/>
              <a:t> zasada reprezentacji</a:t>
            </a:r>
          </a:p>
          <a:p>
            <a:r>
              <a:rPr lang="pl-PL" altLang="pl-PL" smtClean="0"/>
              <a:t> równouprawnienie córek (nie w stosunku do nieruchomości dziedzicznych, lenn, fideikomisów)</a:t>
            </a:r>
          </a:p>
          <a:p>
            <a:r>
              <a:rPr lang="pl-PL" altLang="pl-PL" smtClean="0"/>
              <a:t> upośledzenie dzieci nieślubnych</a:t>
            </a:r>
          </a:p>
          <a:p>
            <a:r>
              <a:rPr lang="pl-PL" altLang="pl-PL" smtClean="0"/>
              <a:t> ograniczona swoboda testowania</a:t>
            </a:r>
          </a:p>
          <a:p>
            <a:endParaRPr lang="pl-PL" altLang="pl-PL" smtClean="0"/>
          </a:p>
          <a:p>
            <a:endParaRPr lang="pl-PL" alt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42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Własność i posiadanie Rzeczy</a:t>
            </a:r>
            <a:endParaRPr lang="pl-PL" dirty="0"/>
          </a:p>
        </p:txBody>
      </p:sp>
      <p:sp>
        <p:nvSpPr>
          <p:cNvPr id="9219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 smtClean="0"/>
          </a:p>
          <a:p>
            <a:r>
              <a:rPr lang="pl-PL" altLang="pl-PL" sz="2800" smtClean="0"/>
              <a:t>Prawo Rzeczowe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sz="3200" i="1" dirty="0" smtClean="0"/>
              <a:t/>
            </a:r>
            <a:br>
              <a:rPr lang="pl-PL" sz="3200" i="1" dirty="0" smtClean="0"/>
            </a:br>
            <a:r>
              <a:rPr lang="pl-PL" sz="3200" i="1" dirty="0" smtClean="0"/>
              <a:t/>
            </a:r>
            <a:br>
              <a:rPr lang="pl-PL" sz="3200" i="1" dirty="0" smtClean="0"/>
            </a:br>
            <a:r>
              <a:rPr lang="pl-PL" sz="3600" i="1" dirty="0" smtClean="0"/>
              <a:t>Edykt </a:t>
            </a:r>
            <a:r>
              <a:rPr lang="pl-PL" sz="3600" i="1" dirty="0" err="1" smtClean="0"/>
              <a:t>Rotara</a:t>
            </a:r>
            <a:r>
              <a:rPr lang="pl-PL" sz="3600" i="1" dirty="0" smtClean="0"/>
              <a:t> </a:t>
            </a:r>
            <a:r>
              <a:rPr lang="pl-PL" sz="3100" dirty="0" smtClean="0"/>
              <a:t>(643 r.)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1024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pl-PL" altLang="pl-PL" smtClean="0"/>
              <a:t>228. O posiadaniu.</a:t>
            </a:r>
          </a:p>
          <a:p>
            <a:pPr algn="just">
              <a:buFont typeface="Wingdings" pitchFamily="2" charset="2"/>
              <a:buNone/>
            </a:pPr>
            <a:r>
              <a:rPr lang="pl-PL" altLang="pl-PL" smtClean="0"/>
              <a:t>	Jeśli ktoś drugiego zaskarży o rzecz ruchomą lub nieruchomą, ponieważ niesłusznie posiadał, a posiadacz zaprzeczy, to postanowiliśmy, że posiadacz – jeśli posiadanie trwało przez pięć lat – powinien albo zaprzeczyć przez przysięgę, albo bronić [się] przez walkę ręczną jeśli będzie mógł.</a:t>
            </a:r>
          </a:p>
          <a:p>
            <a:pPr algn="just">
              <a:buFont typeface="Wingdings" pitchFamily="2" charset="2"/>
              <a:buNone/>
            </a:pPr>
            <a:r>
              <a:rPr lang="pl-PL" altLang="pl-PL" smtClean="0"/>
              <a:t>354. O zaoraniu cudzego pola.</a:t>
            </a:r>
          </a:p>
          <a:p>
            <a:pPr algn="just">
              <a:buFont typeface="Wingdings" pitchFamily="2" charset="2"/>
              <a:buNone/>
            </a:pPr>
            <a:r>
              <a:rPr lang="pl-PL" altLang="pl-PL" smtClean="0"/>
              <a:t>	Jeżeli ktoś zaorze cudze pole, wiedząc że nie jest jego, albo odważy się siać ziarno, niech straci pracę i plon. A plon niech ma ten, kto udowodni, że pole jest jego.</a:t>
            </a:r>
          </a:p>
          <a:p>
            <a:pPr>
              <a:buFont typeface="Wingdings" pitchFamily="2" charset="2"/>
              <a:buNone/>
            </a:pPr>
            <a:endParaRPr lang="pl-PL" alt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625" y="0"/>
            <a:ext cx="7467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3200" i="1" dirty="0" smtClean="0"/>
              <a:t>Zwierciadło Saskie </a:t>
            </a:r>
            <a:r>
              <a:rPr lang="pl-PL" sz="2800" dirty="0" smtClean="0"/>
              <a:t>(1220-1235 r.)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pl-PL" dirty="0" smtClean="0"/>
              <a:t>Art. 44. § 1. Nabycie prawnego posiadania. Człowiek, który posiada mienie w ciągu roku i dnia, bez prawnego sprzeciwu, uzyskuje prawo posiadania.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endParaRPr lang="pl-PL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pl-PL" dirty="0" smtClean="0"/>
              <a:t>Art. 52. Co i jak może człowiek wyzbywać.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pl-PL" dirty="0" smtClean="0"/>
              <a:t>	§ 1. Nikomu nie wolno zbywać swego majątku ziemskiego bez [zgody] krewnych lub </a:t>
            </a:r>
            <a:r>
              <a:rPr lang="pl-PL" dirty="0" err="1" smtClean="0"/>
              <a:t>roków</a:t>
            </a:r>
            <a:r>
              <a:rPr lang="pl-PL" dirty="0" smtClean="0"/>
              <a:t> sądowych […] Gdy zbędzie je bezprawnie bez zgody krewnych, to spadkobierca obejmuje majątek na mocy wyroku, jak gdyby ten zmarł, który mienie zbywa, gdyż nie miał prawa do jego zbycia.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625" y="0"/>
            <a:ext cx="7467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3200" i="1" dirty="0" smtClean="0"/>
              <a:t>Zwierciadło Saskie </a:t>
            </a:r>
            <a:r>
              <a:rPr lang="pl-PL" sz="2800" dirty="0" smtClean="0"/>
              <a:t>(1220-1235 r.) </a:t>
            </a:r>
            <a:endParaRPr lang="pl-PL" dirty="0"/>
          </a:p>
        </p:txBody>
      </p:sp>
      <p:sp>
        <p:nvSpPr>
          <p:cNvPr id="12291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pl-PL" altLang="pl-PL" smtClean="0"/>
          </a:p>
          <a:p>
            <a:pPr algn="just">
              <a:buFont typeface="Wingdings" pitchFamily="2" charset="2"/>
              <a:buNone/>
            </a:pPr>
            <a:r>
              <a:rPr lang="pl-PL" altLang="pl-PL" smtClean="0"/>
              <a:t>	§ 2. Wszystkie ruchomości zbywa człowiek bez zgody krewnych na każdym miejscu oraz pozostawia i oddaje w lenno mienie dopóki zdoła, z przepasanym mieczem i tarczą, siąść na rumaka, z kamienia lub pnia wysokiego na łokieć, bez pomocy ludzkiej, z tym jednak, że mu konia i strzemię trzymają. Gdy tego uczynić nie jest zdolny, to nie może dawać.</a:t>
            </a:r>
          </a:p>
          <a:p>
            <a:pPr>
              <a:buFont typeface="Wingdings" pitchFamily="2" charset="2"/>
              <a:buNone/>
            </a:pPr>
            <a:endParaRPr lang="pl-PL" alt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625" y="0"/>
            <a:ext cx="7467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r-FR" sz="3200" i="1" dirty="0" smtClean="0"/>
              <a:t>Coutume de Paris </a:t>
            </a:r>
            <a:r>
              <a:rPr lang="fr-FR" sz="2800" dirty="0" smtClean="0"/>
              <a:t>(1510 r.)</a:t>
            </a:r>
            <a:endParaRPr lang="pl-PL" sz="3200" dirty="0"/>
          </a:p>
        </p:txBody>
      </p:sp>
      <p:sp>
        <p:nvSpPr>
          <p:cNvPr id="13315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pl-PL" altLang="pl-PL" smtClean="0"/>
              <a:t>Art. 88. W okręgu prewotalnym i w wicehrabstwie Paryża są tylko dwa rodzaje dóbr: to jest ruchome i nieruchome.</a:t>
            </a:r>
          </a:p>
          <a:p>
            <a:pPr algn="just">
              <a:buFont typeface="Wingdings" pitchFamily="2" charset="2"/>
              <a:buNone/>
            </a:pPr>
            <a:r>
              <a:rPr lang="pl-PL" altLang="pl-PL" smtClean="0"/>
              <a:t>Art. 91. Ryba znajdująca się w stawie lub w fosie uważana jest za nieruchomość, ale gdy znajduje się w skrzyni z wodą lub w zbiorniku, uważana jest za ruchomość.</a:t>
            </a:r>
          </a:p>
          <a:p>
            <a:pPr algn="just">
              <a:buFont typeface="Wingdings" pitchFamily="2" charset="2"/>
              <a:buNone/>
            </a:pPr>
            <a:r>
              <a:rPr lang="pl-PL" altLang="pl-PL" smtClean="0"/>
              <a:t>Art. 92. Drzewo ścięte, zboże, ziarno lub siano skoszone, nawet znajdujące się jeszcze na polu, uważane jest za ruchomość, ale gdy nie jest ścięte i trzyma się korzeniami, uchodzi za nieruchomość.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7467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3200" dirty="0" smtClean="0"/>
              <a:t>Germańskie pojęcie rzeczy i własności</a:t>
            </a:r>
            <a:endParaRPr lang="pl-PL" sz="3200" dirty="0"/>
          </a:p>
        </p:txBody>
      </p:sp>
      <p:sp>
        <p:nvSpPr>
          <p:cNvPr id="14339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pl-PL" altLang="pl-PL" smtClean="0"/>
              <a:t>rzeczy – przedmioty materialne</a:t>
            </a:r>
          </a:p>
          <a:p>
            <a:r>
              <a:rPr lang="pl-PL" altLang="pl-PL" smtClean="0"/>
              <a:t>podział na ruchomości i nieruchomości</a:t>
            </a:r>
          </a:p>
          <a:p>
            <a:r>
              <a:rPr lang="pl-PL" altLang="pl-PL" smtClean="0"/>
              <a:t>ruchomości należą do konkretnych osób –</a:t>
            </a:r>
          </a:p>
          <a:p>
            <a:pPr>
              <a:buFont typeface="Wingdings" pitchFamily="2" charset="2"/>
              <a:buNone/>
            </a:pPr>
            <a:r>
              <a:rPr lang="pl-PL" altLang="pl-PL" smtClean="0"/>
              <a:t>	</a:t>
            </a:r>
            <a:r>
              <a:rPr lang="pl-PL" altLang="pl-PL" i="1" smtClean="0"/>
              <a:t>mobilia ossibus inhaerent</a:t>
            </a:r>
          </a:p>
          <a:p>
            <a:r>
              <a:rPr lang="pl-PL" altLang="pl-PL" smtClean="0"/>
              <a:t>nieruchomości należą do rodu – prawo bliższości</a:t>
            </a:r>
          </a:p>
          <a:p>
            <a:pPr algn="just"/>
            <a:r>
              <a:rPr lang="pl-PL" altLang="pl-PL" smtClean="0"/>
              <a:t>brak rozróżnienia posiadania od własności</a:t>
            </a:r>
          </a:p>
          <a:p>
            <a:pPr algn="just"/>
            <a:r>
              <a:rPr lang="pl-PL" altLang="pl-PL" smtClean="0"/>
              <a:t>o „własności” decyduje faktyczna kontrola nad rzeczą – </a:t>
            </a:r>
            <a:r>
              <a:rPr lang="pl-PL" altLang="pl-PL" i="1" smtClean="0"/>
              <a:t>tenere</a:t>
            </a:r>
            <a:r>
              <a:rPr lang="pl-PL" altLang="pl-PL" smtClean="0"/>
              <a:t>, </a:t>
            </a:r>
            <a:r>
              <a:rPr lang="pl-PL" altLang="pl-PL" i="1" smtClean="0"/>
              <a:t>gewere</a:t>
            </a:r>
            <a:r>
              <a:rPr lang="pl-PL" altLang="pl-PL" smtClean="0"/>
              <a:t>, </a:t>
            </a:r>
            <a:r>
              <a:rPr lang="pl-PL" altLang="pl-PL" i="1" smtClean="0"/>
              <a:t>sedere, </a:t>
            </a:r>
            <a:r>
              <a:rPr lang="pl-PL" altLang="pl-PL" smtClean="0"/>
              <a:t>(</a:t>
            </a:r>
            <a:r>
              <a:rPr lang="pl-PL" altLang="pl-PL" i="1" smtClean="0"/>
              <a:t>in</a:t>
            </a:r>
            <a:r>
              <a:rPr lang="pl-PL" altLang="pl-PL" smtClean="0"/>
              <a:t>)</a:t>
            </a:r>
            <a:r>
              <a:rPr lang="pl-PL" altLang="pl-PL" i="1" smtClean="0"/>
              <a:t>vestire</a:t>
            </a:r>
          </a:p>
          <a:p>
            <a:pPr algn="just"/>
            <a:r>
              <a:rPr lang="pl-PL" altLang="pl-PL" smtClean="0"/>
              <a:t>o „własności” nieruchomości decyduje legalne pobieranie pożytków</a:t>
            </a:r>
          </a:p>
          <a:p>
            <a:endParaRPr lang="pl-PL" altLang="pl-PL" smtClean="0"/>
          </a:p>
          <a:p>
            <a:endParaRPr lang="pl-PL" altLang="pl-PL" smtClean="0"/>
          </a:p>
          <a:p>
            <a:pPr>
              <a:buFont typeface="Wingdings" pitchFamily="2" charset="2"/>
              <a:buNone/>
            </a:pPr>
            <a:endParaRPr lang="pl-PL" altLang="pl-PL" smtClean="0"/>
          </a:p>
          <a:p>
            <a:endParaRPr lang="pl-PL" alt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7467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3200" dirty="0" smtClean="0"/>
              <a:t>Kształtowanie się instytucji</a:t>
            </a:r>
            <a:br>
              <a:rPr lang="pl-PL" sz="3200" dirty="0" smtClean="0"/>
            </a:br>
            <a:r>
              <a:rPr lang="pl-PL" sz="3200" dirty="0" smtClean="0"/>
              <a:t>prawa własności</a:t>
            </a:r>
            <a:endParaRPr lang="pl-PL" sz="3200" dirty="0"/>
          </a:p>
        </p:txBody>
      </p:sp>
      <p:sp>
        <p:nvSpPr>
          <p:cNvPr id="1536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28625" y="1428750"/>
            <a:ext cx="7467600" cy="4873625"/>
          </a:xfrm>
        </p:spPr>
        <p:txBody>
          <a:bodyPr/>
          <a:lstStyle/>
          <a:p>
            <a:pPr algn="just"/>
            <a:r>
              <a:rPr lang="pl-PL" altLang="pl-PL" smtClean="0"/>
              <a:t>możliwość jednoczesnego pobierania pożytków z nieruchomości przez pana feudalnego/seniora (posiadacz pośredni) i chłopa/wasala (posiadacz bezpośredni)</a:t>
            </a:r>
          </a:p>
          <a:p>
            <a:pPr algn="just"/>
            <a:r>
              <a:rPr lang="pl-PL" altLang="pl-PL" smtClean="0"/>
              <a:t>od XII w. glosatorzy wprowadzają konstrukcję własności podzielonej (</a:t>
            </a:r>
            <a:r>
              <a:rPr lang="pl-PL" altLang="pl-PL" i="1" smtClean="0"/>
              <a:t>dominium directum</a:t>
            </a:r>
            <a:r>
              <a:rPr lang="pl-PL" altLang="pl-PL" smtClean="0"/>
              <a:t> i </a:t>
            </a:r>
            <a:r>
              <a:rPr lang="pl-PL" altLang="pl-PL" i="1" smtClean="0"/>
              <a:t>dominium</a:t>
            </a:r>
            <a:r>
              <a:rPr lang="pl-PL" altLang="pl-PL" smtClean="0"/>
              <a:t> </a:t>
            </a:r>
            <a:r>
              <a:rPr lang="pl-PL" altLang="pl-PL" i="1" smtClean="0"/>
              <a:t>utile</a:t>
            </a:r>
            <a:r>
              <a:rPr lang="pl-PL" altLang="pl-PL" smtClean="0"/>
              <a:t>)</a:t>
            </a:r>
          </a:p>
          <a:p>
            <a:pPr algn="just"/>
            <a:r>
              <a:rPr lang="pl-PL" altLang="pl-PL" smtClean="0"/>
              <a:t>od XIII w. kanoniści wprowadzają rozróżnienie własności (władztwo prawne - skarga petytoryjna) od posiadania (władztwo faktyczne -skarga posesoryjna)</a:t>
            </a:r>
          </a:p>
          <a:p>
            <a:pPr algn="just"/>
            <a:r>
              <a:rPr lang="pl-PL" altLang="pl-PL" smtClean="0"/>
              <a:t>negatywna definicja prawa własności (XIII w.)</a:t>
            </a:r>
          </a:p>
          <a:p>
            <a:pPr algn="just"/>
            <a:endParaRPr lang="pl-PL" alt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42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3200" dirty="0" smtClean="0"/>
              <a:t>Spadkobranie</a:t>
            </a:r>
            <a:endParaRPr lang="pl-PL" dirty="0"/>
          </a:p>
        </p:txBody>
      </p:sp>
      <p:sp>
        <p:nvSpPr>
          <p:cNvPr id="16387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 smtClean="0"/>
          </a:p>
          <a:p>
            <a:r>
              <a:rPr lang="pl-PL" altLang="pl-PL" sz="2800" smtClean="0"/>
              <a:t>Prawo Spadkowe</a:t>
            </a:r>
          </a:p>
          <a:p>
            <a:endParaRPr lang="pl-PL" alt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ykusz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424</TotalTime>
  <Words>588</Words>
  <Application>Microsoft Office PowerPoint</Application>
  <PresentationFormat>Pokaz na ekranie (4:3)</PresentationFormat>
  <Paragraphs>88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4" baseType="lpstr">
      <vt:lpstr>Century Schoolbook</vt:lpstr>
      <vt:lpstr>Arial</vt:lpstr>
      <vt:lpstr>Wingdings</vt:lpstr>
      <vt:lpstr>Wingdings 2</vt:lpstr>
      <vt:lpstr>Calibri</vt:lpstr>
      <vt:lpstr>Wykusz</vt:lpstr>
      <vt:lpstr>Prawo majątkowe</vt:lpstr>
      <vt:lpstr>Własność i posiadanie Rzeczy</vt:lpstr>
      <vt:lpstr>  Edykt Rotara (643 r.) </vt:lpstr>
      <vt:lpstr>Zwierciadło Saskie (1220-1235 r.) </vt:lpstr>
      <vt:lpstr>Zwierciadło Saskie (1220-1235 r.) </vt:lpstr>
      <vt:lpstr>Coutume de Paris (1510 r.)</vt:lpstr>
      <vt:lpstr>Germańskie pojęcie rzeczy i własności</vt:lpstr>
      <vt:lpstr>Kształtowanie się instytucji prawa własności</vt:lpstr>
      <vt:lpstr>Spadkobranie</vt:lpstr>
      <vt:lpstr>Lex Salica (początek VI w.)</vt:lpstr>
      <vt:lpstr>Edykt Rotara (643 r.)</vt:lpstr>
      <vt:lpstr>Zwierciadło Saskie (1220-1235 r.)</vt:lpstr>
      <vt:lpstr>Coutume de Paris (1510 r.)</vt:lpstr>
      <vt:lpstr>Coutume de Paris (1510 r.)</vt:lpstr>
      <vt:lpstr>Coutume de Paris (1510 r.)</vt:lpstr>
      <vt:lpstr>Zasady dziedziczenia u germanów</vt:lpstr>
      <vt:lpstr>Instytucja Testamentu</vt:lpstr>
      <vt:lpstr>Nowożytne Zasady dziedziczenia </vt:lpstr>
    </vt:vector>
  </TitlesOfParts>
  <Company>AGH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majątkowe</dc:title>
  <dc:creator>Michalik</dc:creator>
  <cp:lastModifiedBy>Piotr Michalik</cp:lastModifiedBy>
  <cp:revision>58</cp:revision>
  <dcterms:created xsi:type="dcterms:W3CDTF">2011-03-29T07:44:38Z</dcterms:created>
  <dcterms:modified xsi:type="dcterms:W3CDTF">2015-01-13T08:50:24Z</dcterms:modified>
</cp:coreProperties>
</file>