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8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Gill Sans MT" pitchFamily="34" charset="-18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30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2619578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71A2F-91A8-4059-96F1-D23CD67D25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46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4BB2-D80A-48F2-B277-92D42242FD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225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8A548-BB45-45D8-B76A-E24E8D9F4E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98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F844A-C9A6-48AC-9DA6-2AD8D1C4A7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42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6108-2B1B-40C0-9F8B-7290D0D7C9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9840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1B8F-B66E-4DD6-9C66-1003669425F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649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A1CF0-E0DE-40FD-B15E-DBC48C48A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327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5E52-E2CC-4237-820F-F822E38672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989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A0D7-A000-42AF-95E7-53EE9FD62B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4875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42BCC-C4C7-4636-B405-332EBD856E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3249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82BDD-D102-4586-852D-A5571C6D65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92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9953-5A99-4E65-B818-BAD1355F2E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299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47518-B722-4F28-8EE2-1043D5D286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421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85CB7-1785-46FD-8CF2-04AA64E1E6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628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4758-0489-4EE0-91D5-24695F9457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150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AAC1-929F-41B1-9176-B454377A63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09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214F0-A7CF-4512-897C-F8DE72461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238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E579-A5BB-42F7-916E-E4090F7B7C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4646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C7EB2-0A02-4DE6-96F5-EB42E850C8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1173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D1F36-F3FE-4F37-86C1-6E17CE77EB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000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BFE8-64DD-4D46-B7C3-9CC280E64B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902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AE60-068E-407E-8C2F-5F71D122CC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422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4F45-8531-425B-9232-52FB17E561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32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5CD9-6923-46A4-A494-D7B5642594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872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BF00E-C47C-4EAA-B57C-F7E01BCC1C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5133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5055-DC1E-41DA-88EF-234BFAEF8D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4996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5BE0-3E7C-413D-9B24-599A81C9AA3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7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E2691-C242-4312-9131-7F9FF55A2E3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94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E76C-6D6F-4092-8AED-2E2337F895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457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CEDF-9A26-43F6-8E10-86753BA40A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230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DD92F-404A-458A-A363-B925EC6CAC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17964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0D36-501E-4799-A974-3FF215A7F1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667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E09B-292C-4486-9146-6838ED94E6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8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D5B82-82B9-4B80-ACD1-578117A31D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766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C3BE6-3BFC-4F19-8FEE-31F9E355D68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2287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D2AF2-1AA2-4F8B-8244-67AFD2A061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070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014E-5DF5-4AAE-85A5-B74F5331E3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727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2A6CA-2DB5-4A1A-9061-146F75113C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7618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208C3-032C-45E3-BE03-0EB49E5DE3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5998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6BEF-1039-4774-A2FD-C8BFE0CF96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7754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1FB50-3F91-4520-AD58-4B9F04E635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0089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00FE-F3C7-4CE9-8B93-7AE109880C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59242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3532-11DC-4281-AFE6-75874CBCA2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98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06D6-D043-49CB-A056-5093F7DD6E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5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488B7-47C9-42C1-8D50-FC5EF55E30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2306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5ACC-A9DA-491A-B360-4D02547E1D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451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16C2C-8A7D-46BF-9CA4-92B607E95B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31330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0405-64C0-4779-BC95-E4131E10D73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2764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44371-9200-4ED9-B8C5-39E2185B1B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284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982AB-22DD-4336-BD1A-ECFD93607C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262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886F-D5A3-450B-8342-32C421A33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548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16E1D-4AF9-4FBA-9E47-4914173C58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0594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95539-6373-4F15-983C-8E27A163B9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195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BF1E-EE28-4BE7-9F1B-CED390F322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613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702AD-7C3D-455B-BD2B-BB6E113498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19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1E128-241C-4A86-97FD-1DBEB4FB2D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5970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89DBD-CB56-4357-8E22-C3A66BBFB0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0930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5685-D23A-451D-84C7-B73F057BF2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9580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09B7-E46B-4A75-B4A9-0CC051E4192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37602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0D3BD-3D47-48C0-8ED7-B51552C914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9134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CE88-CC86-4831-90D3-B19DD26369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6453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AF0B1-65F7-41A1-9B77-A6AB9A6858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30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DC68E-64A1-4775-8701-B477F7146F7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31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569FE-89F7-4BBE-91B2-F1B144FDFA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76097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B668-AD06-4E06-A21A-9F492E885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374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91AA2-859A-4D43-9A4E-4733F11D5D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222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40890-CB89-448C-BE47-6C9D194A7F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1686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3F64F-4129-49CC-ACCE-01BFB19868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3416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CBB06-EA5A-4C2D-AF2F-5124EDF196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26356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64ABC-A555-4D10-9E2D-A2859A4C25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9464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F60B-7348-44A2-9D79-A8CCCF5A102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6325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2087A-6A75-4934-B7E4-B6E3701C0E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077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A9483-D089-4EB4-8ECD-58FD03F91C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93588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5107C-AA53-41BA-8DCF-0829BC11EC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6911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D0D3F-A7DC-4A7F-A4BB-0F207FA10A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49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20B04-0794-4464-AC68-CF6AB71C02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181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25CD8-03AF-4485-9DB9-250CFC3BF3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44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887 w 1638887"/>
              <a:gd name="T1" fmla="*/ 819444 h 1638887"/>
              <a:gd name="T2" fmla="*/ 819444 w 1638887"/>
              <a:gd name="T3" fmla="*/ 1638887 h 1638887"/>
              <a:gd name="T4" fmla="*/ 0 w 1638887"/>
              <a:gd name="T5" fmla="*/ 819444 h 1638887"/>
              <a:gd name="T6" fmla="*/ 819444 w 1638887"/>
              <a:gd name="T7" fmla="*/ 0 h 1638887"/>
              <a:gd name="T8" fmla="*/ 240010 w 1638887"/>
              <a:gd name="T9" fmla="*/ 240009 h 1638887"/>
              <a:gd name="T10" fmla="*/ 1398877 w 1638887"/>
              <a:gd name="T11" fmla="*/ 1398878 h 1638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887" h="1638887">
                <a:moveTo>
                  <a:pt x="1638887" y="819444"/>
                </a:moveTo>
                <a:lnTo>
                  <a:pt x="1638887" y="819444"/>
                </a:lnTo>
                <a:cubicBezTo>
                  <a:pt x="1638887" y="1272010"/>
                  <a:pt x="1272009" y="1638888"/>
                  <a:pt x="819443" y="1638888"/>
                </a:cubicBezTo>
                <a:cubicBezTo>
                  <a:pt x="819274" y="1638888"/>
                  <a:pt x="819105" y="1638887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999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pl-PL">
                <a:latin typeface="Gill Sans MT" pitchFamily="32" charset="0"/>
                <a:ea typeface="+mn-ea"/>
                <a:cs typeface="Arial Unicode MS" charset="0"/>
              </a:endParaRPr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Gill Sans MT" pitchFamily="32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356CDCC-5A13-4C7A-B04C-EE6E85A554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887 w 1638887"/>
              <a:gd name="T1" fmla="*/ 819444 h 1638887"/>
              <a:gd name="T2" fmla="*/ 819444 w 1638887"/>
              <a:gd name="T3" fmla="*/ 1638887 h 1638887"/>
              <a:gd name="T4" fmla="*/ 0 w 1638887"/>
              <a:gd name="T5" fmla="*/ 819444 h 1638887"/>
              <a:gd name="T6" fmla="*/ 819444 w 1638887"/>
              <a:gd name="T7" fmla="*/ 0 h 1638887"/>
              <a:gd name="T8" fmla="*/ 240010 w 1638887"/>
              <a:gd name="T9" fmla="*/ 240009 h 1638887"/>
              <a:gd name="T10" fmla="*/ 1398877 w 1638887"/>
              <a:gd name="T11" fmla="*/ 1398878 h 1638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887" h="1638887">
                <a:moveTo>
                  <a:pt x="1638887" y="819444"/>
                </a:moveTo>
                <a:lnTo>
                  <a:pt x="1638887" y="819444"/>
                </a:lnTo>
                <a:cubicBezTo>
                  <a:pt x="1638887" y="1272010"/>
                  <a:pt x="1272009" y="1638888"/>
                  <a:pt x="819443" y="1638888"/>
                </a:cubicBezTo>
                <a:cubicBezTo>
                  <a:pt x="819274" y="1638888"/>
                  <a:pt x="819105" y="1638887"/>
                  <a:pt x="818937" y="1638887"/>
                </a:cubicBezTo>
                <a:lnTo>
                  <a:pt x="819444" y="819444"/>
                </a:lnTo>
                <a:close/>
              </a:path>
            </a:pathLst>
          </a:custGeom>
          <a:solidFill>
            <a:srgbClr val="FEFAF4">
              <a:alpha val="32999"/>
            </a:srgbClr>
          </a:solidFill>
          <a:ln w="3240">
            <a:solidFill>
              <a:srgbClr val="D2C39E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6DB"/>
            </a:solidFill>
            <a:miter lim="800000"/>
            <a:headEnd/>
            <a:tailEnd/>
          </a:ln>
          <a:effectLst>
            <a:outerShdw dist="12600" dir="5400000" algn="ctr" rotWithShape="0">
              <a:srgbClr val="AFA58D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0" cy="49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pl-PL">
                <a:latin typeface="Gill Sans MT" pitchFamily="32" charset="0"/>
                <a:ea typeface="+mn-ea"/>
                <a:cs typeface="Arial Unicode MS" charset="0"/>
              </a:endParaRPr>
            </a:p>
          </p:txBody>
        </p:sp>
      </p:grp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600" y="910"/>
              <a:ext cx="93" cy="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pl-PL">
                <a:latin typeface="Gill Sans MT" pitchFamily="32" charset="0"/>
                <a:ea typeface="+mn-ea"/>
                <a:cs typeface="Arial Unicode MS" charset="0"/>
              </a:endParaRPr>
            </a:p>
          </p:txBody>
        </p:sp>
      </p:grp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205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E066384-850B-4AEE-A1F3-F483B81FBD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770"/>
              <a:ext cx="145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1388" y="1792"/>
              <a:ext cx="92" cy="9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pl-PL">
                <a:latin typeface="Gill Sans MT" pitchFamily="32" charset="0"/>
                <a:ea typeface="+mn-ea"/>
                <a:cs typeface="Arial Unicode MS" charset="0"/>
              </a:endParaRPr>
            </a:p>
          </p:txBody>
        </p:sp>
      </p:grp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307F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A2052F9E-3D08-4FF9-B8B3-0AB24DE0AC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BC5FEDE-09E5-466C-B89D-0F1502CD36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38160" dir="10800000" algn="ctr" rotWithShape="0">
              <a:srgbClr val="706B5F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28FBEED-8C8A-4609-BC19-D71F7F012E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4C37D8A-1E3D-4E74-AE41-DDE84E0948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5" cy="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1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79" cy="28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pl-PL">
                <a:latin typeface="Gill Sans MT" pitchFamily="32" charset="0"/>
                <a:ea typeface="+mn-ea"/>
                <a:cs typeface="Arial Unicode MS" charset="0"/>
              </a:endParaRPr>
            </a:p>
          </p:txBody>
        </p:sp>
      </p:grpSp>
      <p:sp>
        <p:nvSpPr>
          <p:cNvPr id="7172" name="AutoShape 4"/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BDAB1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E7DEC9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717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pl-PL">
              <a:latin typeface="Gill Sans MT" pitchFamily="32" charset="0"/>
              <a:ea typeface="+mn-ea"/>
              <a:cs typeface="Arial Unicode MS" charset="0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Tx/>
              <a:buSzPct val="100000"/>
              <a:buFontTx/>
              <a:buNone/>
              <a:defRPr sz="1200">
                <a:solidFill>
                  <a:srgbClr val="B5A788"/>
                </a:solidFill>
                <a:latin typeface="Times New Roman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2DF26E8C-7D47-4B9E-A318-320A84AC8F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+mj-lt"/>
          <a:ea typeface="Arial Unicode MS" pitchFamily="34" charset="-128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572314"/>
          </a:solidFill>
          <a:latin typeface="Gill Sans MT" pitchFamily="32" charset="0"/>
          <a:ea typeface="Arial Unicode MS" pitchFamily="34" charset="-128"/>
          <a:cs typeface="Arial Unicode M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300">
          <a:solidFill>
            <a:srgbClr val="572314"/>
          </a:solidFill>
          <a:latin typeface="Gill Sans MT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431925" y="360363"/>
            <a:ext cx="7407275" cy="147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l-PL" sz="4400">
                <a:solidFill>
                  <a:srgbClr val="572314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Prawo osobowe i małżeńskie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431925" y="1849438"/>
            <a:ext cx="7407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0" rIns="90000" bIns="46800"/>
          <a:lstStyle>
            <a:lvl1pPr marL="26988" eaLnBrk="0" hangingPunct="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988" algn="l"/>
                <a:tab pos="857250" algn="l"/>
                <a:tab pos="1771650" algn="l"/>
                <a:tab pos="2686050" algn="l"/>
                <a:tab pos="3600450" algn="l"/>
                <a:tab pos="4514850" algn="l"/>
                <a:tab pos="5429250" algn="l"/>
                <a:tab pos="6343650" algn="l"/>
                <a:tab pos="7258050" algn="l"/>
                <a:tab pos="8172450" algn="l"/>
                <a:tab pos="9086850" algn="l"/>
                <a:tab pos="1000125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endParaRPr lang="pl-PL" altLang="pl-PL" sz="2400">
              <a:solidFill>
                <a:srgbClr val="320E0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endParaRPr lang="pl-PL" altLang="pl-PL" sz="2400">
              <a:solidFill>
                <a:srgbClr val="320E04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3600">
                <a:solidFill>
                  <a:srgbClr val="320E04"/>
                </a:solidFill>
              </a:rPr>
              <a:t>XIX – XX 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1435100" y="144463"/>
            <a:ext cx="749935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4400">
                <a:solidFill>
                  <a:srgbClr val="000000"/>
                </a:solidFill>
              </a:rPr>
              <a:t>Prawo małżeńskie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l-PL" sz="3200" b="1" i="1" dirty="0" err="1" smtClean="0"/>
              <a:t>Dekret</a:t>
            </a:r>
            <a:r>
              <a:rPr lang="en-US" altLang="pl-PL" sz="3200" b="1" i="1" dirty="0" smtClean="0"/>
              <a:t> o </a:t>
            </a:r>
            <a:r>
              <a:rPr lang="en-US" altLang="pl-PL" sz="3200" b="1" i="1" dirty="0" err="1" smtClean="0"/>
              <a:t>rozwodzie</a:t>
            </a:r>
            <a:r>
              <a:rPr lang="en-US" altLang="pl-PL" sz="3200" b="1" dirty="0" smtClean="0"/>
              <a:t>  (</a:t>
            </a:r>
            <a:r>
              <a:rPr lang="en-US" altLang="pl-PL" sz="3200" b="1" dirty="0" err="1" smtClean="0"/>
              <a:t>Konwentu</a:t>
            </a:r>
            <a:r>
              <a:rPr lang="en-US" altLang="pl-PL" sz="3200" b="1" dirty="0" smtClean="0"/>
              <a:t>)</a:t>
            </a:r>
            <a:br>
              <a:rPr lang="en-US" altLang="pl-PL" sz="3200" b="1" dirty="0" smtClean="0"/>
            </a:br>
            <a:r>
              <a:rPr lang="en-US" altLang="pl-PL" sz="2600" b="1" dirty="0" smtClean="0"/>
              <a:t>z 20-22. IX. 1792 r.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1482725"/>
            <a:ext cx="7499350" cy="48006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pl-PL" altLang="pl-PL" sz="2600" smtClean="0"/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§ 1. Przyczyny rozwodu 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1. Małżeństwo rozwiązuje się przez rozwód.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2. Rozwód następuje w wyniku obustronnej zgody małżonków.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3. Jeden z małżonków może żądać orzeczenia rozwodu na podstawie zwykłego zapewnienia o niezgodności usposobienia lub charakteru</a:t>
            </a:r>
            <a:r>
              <a:rPr lang="pl-PL" altLang="pl-PL" sz="2600" smtClean="0"/>
              <a:t>.</a:t>
            </a:r>
          </a:p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pl-PL" altLang="pl-PL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pl-PL" sz="3200" b="1" i="1" dirty="0" err="1"/>
              <a:t>Dekret</a:t>
            </a:r>
            <a:r>
              <a:rPr lang="en-US" altLang="pl-PL" sz="3200" b="1" i="1" dirty="0"/>
              <a:t> o </a:t>
            </a:r>
            <a:r>
              <a:rPr lang="en-US" altLang="pl-PL" sz="3200" b="1" i="1" dirty="0" err="1"/>
              <a:t>rozwodzie</a:t>
            </a:r>
            <a:r>
              <a:rPr lang="en-US" altLang="pl-PL" sz="3200" b="1" dirty="0"/>
              <a:t>  (</a:t>
            </a:r>
            <a:r>
              <a:rPr lang="en-US" altLang="pl-PL" sz="3200" b="1" dirty="0" err="1"/>
              <a:t>Konwentu</a:t>
            </a:r>
            <a:r>
              <a:rPr lang="en-US" altLang="pl-PL" sz="3200" b="1" dirty="0"/>
              <a:t>)</a:t>
            </a:r>
            <a:br>
              <a:rPr lang="en-US" altLang="pl-PL" sz="3200" b="1" dirty="0"/>
            </a:br>
            <a:r>
              <a:rPr lang="en-US" altLang="pl-PL" sz="2600" b="1" dirty="0"/>
              <a:t>z 20-22. IX. 1792 r.</a:t>
            </a:r>
            <a:endParaRPr lang="en-US" altLang="pl-PL" sz="2600" b="1" dirty="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pl-PL" altLang="pl-PL" sz="2800" dirty="0" smtClean="0"/>
          </a:p>
          <a:p>
            <a:pPr algn="just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dirty="0" smtClean="0"/>
              <a:t>4. </a:t>
            </a:r>
            <a:r>
              <a:rPr lang="pl-PL" altLang="pl-PL" sz="2800" smtClean="0"/>
              <a:t>Każdy z małżonków może również żądać orzeczenia rozwodu z następujących przyczyn [...]:</a:t>
            </a:r>
          </a:p>
          <a:p>
            <a:pPr algn="just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dirty="0" smtClean="0"/>
              <a:t>	1) niepoczytalności [...]; 2) skazania małżonka na kary cielesne lub hańbiące; 3) przestępstwa, złego obchodzenia się lub ciężkich krzywd popełnionych przez jednego małżonka wobec drugiego;</a:t>
            </a:r>
          </a:p>
          <a:p>
            <a:pPr algn="just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dirty="0" smtClean="0"/>
              <a:t>	4) rozwiązłości obyczajowej [...].</a:t>
            </a:r>
          </a:p>
          <a:p>
            <a:pPr algn="just"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dirty="0" smtClean="0"/>
              <a:t>7. Nie wolno w przyszłości orzekać separacji. Małżonkowie mogą być rozłączeni jedynie przez rozwód.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3900" b="1" i="1" smtClean="0"/>
              <a:t>Kodeks Napoleona </a:t>
            </a:r>
            <a:r>
              <a:rPr lang="pl-PL" altLang="pl-PL" sz="3900" b="1" smtClean="0"/>
              <a:t>(</a:t>
            </a:r>
            <a:r>
              <a:rPr lang="pl-PL" altLang="pl-PL" sz="3900" b="1" i="1" smtClean="0"/>
              <a:t>Code civil</a:t>
            </a:r>
            <a:r>
              <a:rPr lang="pl-PL" altLang="pl-PL" sz="3900" b="1" smtClean="0"/>
              <a:t>)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en-US" altLang="pl-PL" sz="2800" smtClean="0"/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en-US" altLang="pl-PL" sz="2800" smtClean="0"/>
              <a:t>Art. 75. W dniu przez strony oznaczonym, po upłynionym czasie od zapowiedzi, urzędnik stanu cywilnego w domu gminnym, w przytomności czterech świadków [...] oświadczą strony jedna po drugiej, iż chcą się pobrać za małżonków i urzędnik w imieniu prawa wyrzecze: iż są złączeni małżeńskim związkiem i akt do tego stosowny natychmiast spisze. [...]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3900" b="1" i="1" smtClean="0"/>
              <a:t>Kodeks Napoleona </a:t>
            </a:r>
            <a:r>
              <a:rPr lang="pl-PL" altLang="pl-PL" sz="3900" b="1" smtClean="0"/>
              <a:t>(</a:t>
            </a:r>
            <a:r>
              <a:rPr lang="pl-PL" altLang="pl-PL" sz="3900" b="1" i="1" smtClean="0"/>
              <a:t>Code civil</a:t>
            </a:r>
            <a:r>
              <a:rPr lang="pl-PL" altLang="pl-PL" sz="3900" b="1" smtClean="0"/>
              <a:t>)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7499350" cy="5162550"/>
          </a:xfrm>
        </p:spPr>
        <p:txBody>
          <a:bodyPr/>
          <a:lstStyle/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Art. 213. Mąż winien obronę dla żony, a żona posłuszeństwo dla męża.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Art. 215. Żona stawać w sądzie nie może bez upoważnienia od męża swojego, [...]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Art. 371. Dziecię w każdym wieku powinno część i uszanowanie ojcu swemu i matce.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Art. 372. Zostaje pod ich władzą aż do pełnoletniości albo usamowolnienia.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800" smtClean="0"/>
              <a:t>Art. 373. Sam tylko ojciec taką władzę w czasie małżeństwa sprawuje.</a:t>
            </a:r>
          </a:p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en-US" altLang="pl-PL" sz="28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3600" b="1" i="1" smtClean="0"/>
              <a:t>Kodeks cywilny austriacki (ABGB)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1387475"/>
            <a:ext cx="8064500" cy="5073650"/>
          </a:xfrm>
        </p:spPr>
        <p:txBody>
          <a:bodyPr/>
          <a:lstStyle/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44. [...] Mocą umowy ślubnej oświadczają prawnie dwie osoby płci różnej wolę swoją; [...]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50. Małoletni z nieprawego łożą spłodzeni, aby ważne śluby małżeńskie zawrzeć mogli, powinni mieć, oprócz deklaracji swego opiekuna, jeszcze zezwolenie sądowej zwierzchności.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63. Między Chrześcijanami i osobami, które wiary chrześcijańskiej nie wyznają, umowa małżeńska ważnie zawartą być nie może.</a:t>
            </a:r>
          </a:p>
          <a:p>
            <a:pPr algn="just"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80. Aby trwały dowód pozostał zawartego małżeństwa, przełożeni parafii obowiązani są umowę ślubną w osobno na to przeznaczonej księdze ślubów zapisać. [...]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3900" b="1" i="1" smtClean="0"/>
              <a:t>Kodeks cywilny austriacki (ABGB)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1387475"/>
            <a:ext cx="7380287" cy="480060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endParaRPr lang="pl-PL" altLang="pl-PL" sz="2600" smtClean="0"/>
          </a:p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91. Mąż jest głową familii. [...] mężowi szczególniej prawo przystoi, rządem domowym kierować.</a:t>
            </a:r>
          </a:p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103. Sąd powinien małżonkom rozłączenia od stołu i łoża (separacji) [...] dozwolić, gdy oboje tak na rozłączenie [...] między sobą się zgodzą.</a:t>
            </a:r>
          </a:p>
          <a:p>
            <a:pPr eaLnBrk="1" hangingPunct="1">
              <a:buFont typeface="Times New Roman" pitchFamily="18" charset="0"/>
              <a:buNone/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</a:pPr>
            <a:r>
              <a:rPr lang="pl-PL" altLang="pl-PL" sz="2600" smtClean="0"/>
              <a:t>§. 111. Między katolickimi osobami ważnie zawarty związek małżeński śmiercią tylko jednego małżonka rozrywa się. [...]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9863" y="34925"/>
            <a:ext cx="7499350" cy="1404938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4000" smtClean="0"/>
              <a:t>Systemy  prawa małżeńskiego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1439863"/>
            <a:ext cx="7499350" cy="5060950"/>
          </a:xfrm>
        </p:spPr>
        <p:txBody>
          <a:bodyPr>
            <a:normAutofit lnSpcReduction="10000"/>
          </a:bodyPr>
          <a:lstStyle/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>
                <a:ea typeface="+mn-ea"/>
              </a:rPr>
              <a:t>wyznaniowy – Rosja </a:t>
            </a:r>
            <a:r>
              <a:rPr lang="pl-PL" sz="2800" i="1" dirty="0">
                <a:ea typeface="+mn-ea"/>
              </a:rPr>
              <a:t>(Zwód praw </a:t>
            </a:r>
            <a:r>
              <a:rPr lang="pl-PL" sz="2800" dirty="0">
                <a:ea typeface="+mn-ea"/>
              </a:rPr>
              <a:t>z 1835)</a:t>
            </a:r>
            <a:r>
              <a:rPr lang="pl-PL" sz="2800" i="1" dirty="0">
                <a:ea typeface="+mn-ea"/>
              </a:rPr>
              <a:t>,</a:t>
            </a:r>
            <a:r>
              <a:rPr lang="pl-PL" sz="2800" dirty="0">
                <a:ea typeface="+mn-ea"/>
              </a:rPr>
              <a:t>  Królestwo Polskie (od 1836),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 smtClean="0">
                <a:ea typeface="+mn-ea"/>
              </a:rPr>
              <a:t>	II Rzeczpospolita (b. zabór rosyjski)</a:t>
            </a:r>
            <a:endParaRPr lang="pl-PL" sz="2800" dirty="0">
              <a:ea typeface="+mn-ea"/>
            </a:endParaRP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>
                <a:ea typeface="+mn-ea"/>
              </a:rPr>
              <a:t>mieszany – Austria (</a:t>
            </a:r>
            <a:r>
              <a:rPr lang="pl-PL" sz="2800" i="1" dirty="0" err="1">
                <a:ea typeface="+mn-ea"/>
              </a:rPr>
              <a:t>Ehepatent</a:t>
            </a:r>
            <a:r>
              <a:rPr lang="pl-PL" sz="2800" i="1" dirty="0">
                <a:ea typeface="+mn-ea"/>
              </a:rPr>
              <a:t> </a:t>
            </a:r>
            <a:r>
              <a:rPr lang="pl-PL" sz="2800" dirty="0">
                <a:ea typeface="+mn-ea"/>
              </a:rPr>
              <a:t>Józefa II z 1783, ABGB)</a:t>
            </a:r>
            <a:r>
              <a:rPr lang="pl-PL" sz="2800" i="1" dirty="0">
                <a:ea typeface="+mn-ea"/>
              </a:rPr>
              <a:t> </a:t>
            </a:r>
            <a:r>
              <a:rPr lang="pl-PL" sz="2800" dirty="0">
                <a:ea typeface="+mn-ea"/>
              </a:rPr>
              <a:t>Prusy (</a:t>
            </a:r>
            <a:r>
              <a:rPr lang="pl-PL" sz="2800" dirty="0" err="1">
                <a:ea typeface="+mn-ea"/>
              </a:rPr>
              <a:t>Landrecht</a:t>
            </a:r>
            <a:r>
              <a:rPr lang="pl-PL" sz="2800" dirty="0">
                <a:ea typeface="+mn-ea"/>
              </a:rPr>
              <a:t> pruski), Królestwo Polskie (KCKP z 1825),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 smtClean="0">
                <a:ea typeface="+mn-ea"/>
              </a:rPr>
              <a:t>	II Rzeczpospolita (b. zabór austriacki)</a:t>
            </a:r>
            <a:endParaRPr lang="pl-PL" sz="2800" dirty="0">
              <a:ea typeface="+mn-ea"/>
            </a:endParaRP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>
                <a:ea typeface="+mn-ea"/>
              </a:rPr>
              <a:t>laicki – Francja (dekret z 1792, Kodeks Napoleona), Niemcy (BGB),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 smtClean="0">
                <a:ea typeface="+mn-ea"/>
              </a:rPr>
              <a:t>	II Rzeczpospolita (b. zabór pruski)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pl-PL" sz="2800" dirty="0" smtClean="0">
                <a:ea typeface="+mn-ea"/>
              </a:rPr>
              <a:t>	PRL </a:t>
            </a:r>
            <a:r>
              <a:rPr lang="pl-PL" sz="2800" dirty="0">
                <a:ea typeface="+mn-ea"/>
              </a:rPr>
              <a:t>(dekret z 1945</a:t>
            </a:r>
            <a:r>
              <a:rPr lang="pl-PL" dirty="0">
                <a:ea typeface="+mn-ea"/>
              </a:rPr>
              <a:t>)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6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pl-PL" dirty="0">
              <a:ea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mtClean="0"/>
              <a:t>System wyznaniowy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altLang="pl-PL" sz="2800" smtClean="0"/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jest umową cywilną i sakramentem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na mocy prawa państwowego stosunek małżeński regulują przepisy prawa kanonicznego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ślub kościelny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podlega jurysdykcji kanonicznej (sądom kościelnym)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niedopuszczalność rozwodu dla katolików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mtClean="0"/>
              <a:t>System mieszany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5100" y="1447800"/>
            <a:ext cx="7499350" cy="4800600"/>
          </a:xfrm>
        </p:spPr>
        <p:txBody>
          <a:bodyPr/>
          <a:lstStyle/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altLang="pl-PL" sz="2800" smtClean="0"/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jest umową cywilną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prawo państwowe reguluje stosunek małżeński zgodnie z przepisami prawa kanonicznego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ślub kościelny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podlega jurysdykcji cywilnej (sądy państwowe)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niedopuszczalność rozwodu dla katolików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435100" y="144463"/>
            <a:ext cx="7499350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825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4400">
                <a:solidFill>
                  <a:srgbClr val="000000"/>
                </a:solidFill>
              </a:rPr>
              <a:t>Prawo osobowe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144463"/>
            <a:ext cx="7499350" cy="14049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mtClean="0"/>
              <a:t>System laicki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39863" y="1439863"/>
            <a:ext cx="7499350" cy="4800600"/>
          </a:xfrm>
        </p:spPr>
        <p:txBody>
          <a:bodyPr/>
          <a:lstStyle/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pl-PL" altLang="pl-PL" sz="2800" smtClean="0"/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jest umową cywilną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prawo państwowe reguluje stosunek małżeński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ślub cywilny, fakultatywny kościelny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małżeństwo podlega jurysdykcji cywilnej (sądy państwowe)</a:t>
            </a:r>
          </a:p>
          <a:p>
            <a:pPr marL="363538" indent="-282575" eaLnBrk="1" hangingPunct="1">
              <a:buClr>
                <a:srgbClr val="3891A7"/>
              </a:buClr>
              <a:buSzPct val="80000"/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l-PL" altLang="pl-PL" sz="2800" smtClean="0"/>
              <a:t>dopuszczalność rozwodu, zakaz separacji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Napoleona </a:t>
            </a:r>
            <a:r>
              <a:rPr lang="pl-PL" altLang="pl-PL" sz="3900" b="1">
                <a:solidFill>
                  <a:srgbClr val="572314"/>
                </a:solidFill>
              </a:rPr>
              <a:t>(</a:t>
            </a:r>
            <a:r>
              <a:rPr lang="pl-PL" altLang="pl-PL" sz="3900" b="1" i="1">
                <a:solidFill>
                  <a:srgbClr val="572314"/>
                </a:solidFill>
              </a:rPr>
              <a:t>Code civil</a:t>
            </a:r>
            <a:r>
              <a:rPr lang="pl-PL" altLang="pl-PL" sz="3900" b="1">
                <a:solidFill>
                  <a:srgbClr val="572314"/>
                </a:solidFill>
              </a:rPr>
              <a:t>)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000125" y="1447800"/>
            <a:ext cx="793432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Księga I. O osobach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7. Używanie praw cywilnych nie jest zawisłe od stanu obywatela [...]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8. Każdy Francuz używać będzie praw cywilnych.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22. Skazanie na kary, których skutek odbiera skazanemu wszelkie uczestnictwo praw cywilnych niżej wyrażonych, śmierć cywilną pociągają za sobą.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25. Przez śmierć cywilną traci skazany własność wszystkich dóbr, które posiadał; spadek otworzony jest dla wszystkich dziedziców po nim […] Nie może ani rozporządzać dobrami swymi, w całości lub w części; bądź przez darowizny między żyjącymi, bądź przez testamenta […]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endParaRPr lang="pl-PL" altLang="pl-PL" sz="24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endParaRPr lang="pl-PL" altLang="pl-PL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Napoleona </a:t>
            </a:r>
            <a:r>
              <a:rPr lang="pl-PL" altLang="pl-PL" sz="3900" b="1">
                <a:solidFill>
                  <a:srgbClr val="572314"/>
                </a:solidFill>
              </a:rPr>
              <a:t>(</a:t>
            </a:r>
            <a:r>
              <a:rPr lang="pl-PL" altLang="pl-PL" sz="3900" b="1" i="1">
                <a:solidFill>
                  <a:srgbClr val="572314"/>
                </a:solidFill>
              </a:rPr>
              <a:t>Code civil</a:t>
            </a:r>
            <a:r>
              <a:rPr lang="pl-PL" altLang="pl-PL" sz="3900" b="1">
                <a:solidFill>
                  <a:srgbClr val="572314"/>
                </a:solidFill>
              </a:rPr>
              <a:t>)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000125" y="1447800"/>
            <a:ext cx="79343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	Nie może być opiekunem […] Nie może być świadkiem […] Nie może stawać w sądzie […] Jeżeli zawarł pierwej związek małżeński, ten się rozwiązuje co do wszelkich skutków cywilnych […]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144. Mężczyzna nie skończywszy lat osiemnastu, a kobieta piętnastu, nie mogą małżeństwa zawierać.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Art. 148. Syn przed skończonym dwudziestym piątym rokiem wieku swego, a córka przed skończonym dwudziestym pierwszym nie mogą zawierać małżeństwa bez zezwolenia ojca swego i matki; w przypadku różnicy zdań dość jest na zezwoleniu ojca</a:t>
            </a:r>
            <a:r>
              <a:rPr lang="pl-PL" altLang="pl-PL" sz="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435100" y="204788"/>
            <a:ext cx="7499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cywilny austriacki (ABGB)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endParaRPr lang="pl-PL" altLang="pl-PL" sz="26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Część pierwsza. O prawie osób.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§. 16. Człowiek każdy ma prawa przyrodzone, rozumem samym jasno wskazane; a zatem uważany być ma jako osoba sama w sobie.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§. 17. To wszystko, co zgodne jest z prawami natury przyrodzonymi, tak długo poczytywane być powinno za stałe i trwałe, póki nie jest dowiedzione, że te prawa ustawami krajowymi ograniczone są.</a:t>
            </a:r>
          </a:p>
          <a:p>
            <a:pPr algn="just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§. 18. Każdy jest zdolny prawa na siebie nabywać pod warunkami przez ustawy przypisanymi.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1435100" y="204788"/>
            <a:ext cx="749935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cywilny austriacki (ABGB)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endParaRPr lang="pl-PL" altLang="pl-PL" sz="260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§. 21. Ci, którzy dla braku lat, dla wad umysłu, lub z innych przyczyn nie są zdolni sami, o własnych interesach przyzwoite mieć staranie, są pod szczególną ustaw opieką. Do tych należą: dzieci, które siódmego; niedorośli, którzy czternastego; małoletni, którzy dwudziestego czwartego  roku życia swego jeszcze nie przyszli; tudzież szaleni, na zmysłach pomieszani (wariaci) i na umyśle niedołężni (głupi) [...] oraz ci, którym sędzia jako uznanym marnotrawcom dalszego majątkiem swym zarządzania zabronił; [...]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§. 22. Dzieci nawet nie narodzone od momentu poczęcia ich, zostają pod opieką praw. [...]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endParaRPr lang="pl-PL" altLang="pl-PL" sz="2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1428750" y="0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cywilny niemiecki (BGB)</a:t>
            </a:r>
            <a:r>
              <a:rPr lang="pl-PL" altLang="pl-PL" sz="3900" b="1">
                <a:solidFill>
                  <a:srgbClr val="572314"/>
                </a:solidFill>
              </a:rPr>
              <a:t> 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428750" y="1285875"/>
            <a:ext cx="74993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Księga pierwsza. Część ogólna. Rozdział pierwszy. </a:t>
            </a:r>
            <a:r>
              <a:rPr lang="pl-PL" altLang="pl-PL" sz="2800" i="1">
                <a:solidFill>
                  <a:srgbClr val="000000"/>
                </a:solidFill>
              </a:rPr>
              <a:t>Osoby</a:t>
            </a:r>
            <a:r>
              <a:rPr lang="pl-PL" altLang="pl-PL" sz="2800">
                <a:solidFill>
                  <a:srgbClr val="000000"/>
                </a:solidFill>
              </a:rPr>
              <a:t>. Tytuł pierwszy. </a:t>
            </a:r>
            <a:r>
              <a:rPr lang="pl-PL" altLang="pl-PL" sz="2800" i="1">
                <a:solidFill>
                  <a:srgbClr val="000000"/>
                </a:solidFill>
              </a:rPr>
              <a:t>Osoby fizyczne.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 1. Zdolność prawna człowieka rozpoczyna się z chwilą urodzenia się.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 2. Pełnoletniość osiąga się z chwilą ukończenia dwudziestego pierwszego roku.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§ 6. Można pozbawić własnej woli tego: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	1. kto wskutek choroby umysłowej lub słabości umysłowej nie potrafi załatwić spraw własnych;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	2. kto przez marnotrawstwo naraża siebie i swoją rodzinę na niebezpieczeństwo niedostatku;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lang="pl-PL" altLang="pl-PL" sz="2800">
                <a:solidFill>
                  <a:srgbClr val="000000"/>
                </a:solidFill>
              </a:rPr>
              <a:t>	3. kto wskutek nałogu pijaństwa nie potrafi załatwić własnych spraw.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endParaRPr lang="pl-PL" altLang="pl-PL" sz="23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1417638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cywilny niemiecki (BGB)</a:t>
            </a:r>
            <a:r>
              <a:rPr lang="pl-PL" altLang="pl-PL" sz="3900" b="1">
                <a:solidFill>
                  <a:srgbClr val="572314"/>
                </a:solidFill>
              </a:rPr>
              <a:t> 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  <a:tab pos="1462088" algn="l"/>
                <a:tab pos="2376488" algn="l"/>
                <a:tab pos="3290888" algn="l"/>
                <a:tab pos="4205288" algn="l"/>
                <a:tab pos="5119688" algn="l"/>
                <a:tab pos="6034088" algn="l"/>
                <a:tab pos="6948488" algn="l"/>
                <a:tab pos="7862888" algn="l"/>
                <a:tab pos="8777288" algn="l"/>
                <a:tab pos="9691688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>
                <a:solidFill>
                  <a:srgbClr val="000000"/>
                </a:solidFill>
              </a:rPr>
              <a:t>§ 21. Stowarzyszenie, nie mające na celu prowadzenia spraw gospodarczych, uzyskuje zdolność prawną przez wpis do rejestru stowarzyszeń właściwego sądu powiatowego.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>
                <a:solidFill>
                  <a:srgbClr val="000000"/>
                </a:solidFill>
              </a:rPr>
              <a:t>§ 22. Stowarzyszenie , którego celem jest zarobkowe prowadzenie spraw gospodarczych, uzyskuje zdolność prawną, w braku szczególnych przepisów ustawowych, przez nadanie ze strony państwa.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pl-PL" altLang="pl-PL" sz="2800">
                <a:solidFill>
                  <a:srgbClr val="000000"/>
                </a:solidFill>
              </a:rPr>
              <a:t>§ 80. Do powstania fundacji, mającej zdolność prawną, potrzebne jest prócz aktu fundacyjnego, zatwierdzenie państwa.</a:t>
            </a:r>
          </a:p>
          <a:p>
            <a:pPr algn="just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 altLang="pl-PL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SzPct val="100000"/>
            </a:pPr>
            <a:r>
              <a:rPr lang="pl-PL" altLang="pl-PL" sz="3900" b="1" i="1">
                <a:solidFill>
                  <a:srgbClr val="572314"/>
                </a:solidFill>
              </a:rPr>
              <a:t>Kodeks cywilny niemiecki (BGB)</a:t>
            </a:r>
            <a:r>
              <a:rPr lang="pl-PL" altLang="pl-PL" sz="3900" b="1">
                <a:solidFill>
                  <a:srgbClr val="572314"/>
                </a:solidFill>
              </a:rPr>
              <a:t> 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65125" indent="-2809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Gill Sans MT" pitchFamily="34" charset="-1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Rozdział trzeci. </a:t>
            </a:r>
            <a:r>
              <a:rPr lang="pl-PL" altLang="pl-PL" sz="2700" i="1">
                <a:solidFill>
                  <a:srgbClr val="000000"/>
                </a:solidFill>
              </a:rPr>
              <a:t>Czynności prawne</a:t>
            </a:r>
            <a:r>
              <a:rPr lang="pl-PL" altLang="pl-PL" sz="2700">
                <a:solidFill>
                  <a:srgbClr val="000000"/>
                </a:solidFill>
              </a:rPr>
              <a:t>. Tytuł pierwszy. </a:t>
            </a:r>
            <a:r>
              <a:rPr lang="pl-PL" altLang="pl-PL" sz="2700" i="1">
                <a:solidFill>
                  <a:srgbClr val="000000"/>
                </a:solidFill>
              </a:rPr>
              <a:t>Zdolność do działania.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§ 104. Do działania niezdolnym jest: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	1. kto nie ukończył siedmiu lat; [...]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§ 105. Oświadczenie woli, złożone przez osobę do działania niezdolną jest nieważne […]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§ 106. Małoletni, który skończył siódmy rok życia, ma ograniczoną zdolność do działania [...]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pl-PL" altLang="pl-PL" sz="2700">
                <a:solidFill>
                  <a:srgbClr val="000000"/>
                </a:solidFill>
              </a:rPr>
              <a:t>§ 107. Małoletni potrzebuje zezwolenia swego ustawowego zastępcy do oświadczenia woli, nie przynoszącego mu wyłącznie korzyści prawnej.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Gill Sans MT"/>
        <a:ea typeface=""/>
        <a:cs typeface="Arial Unicode MS"/>
      </a:majorFont>
      <a:minorFont>
        <a:latin typeface="Gill Sans MT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Gill Sans MT" pitchFamily="32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1000</Words>
  <Application>Microsoft Office PowerPoint</Application>
  <PresentationFormat>Pokaz na ekranie (4:3)</PresentationFormat>
  <Paragraphs>105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7</vt:i4>
      </vt:variant>
      <vt:variant>
        <vt:lpstr>Tytuły slajdów</vt:lpstr>
      </vt:variant>
      <vt:variant>
        <vt:i4>20</vt:i4>
      </vt:variant>
    </vt:vector>
  </HeadingPairs>
  <TitlesOfParts>
    <vt:vector size="27" baseType="lpstr"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Dekret o rozwodzie  (Konwentu) z 20-22. IX. 1792 r.</vt:lpstr>
      <vt:lpstr>Dekret o rozwodzie  (Konwentu) z 20-22. IX. 1792 r.</vt:lpstr>
      <vt:lpstr>Kodeks Napoleona (Code civil)</vt:lpstr>
      <vt:lpstr>Kodeks Napoleona (Code civil)</vt:lpstr>
      <vt:lpstr>Kodeks cywilny austriacki (ABGB)</vt:lpstr>
      <vt:lpstr>Kodeks cywilny austriacki (ABGB)</vt:lpstr>
      <vt:lpstr>Systemy  prawa małżeńskiego</vt:lpstr>
      <vt:lpstr>System wyznaniowy</vt:lpstr>
      <vt:lpstr>System mieszany</vt:lpstr>
      <vt:lpstr>System laicki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Michalik</dc:creator>
  <cp:lastModifiedBy>Piotr Michalik</cp:lastModifiedBy>
  <cp:revision>30</cp:revision>
  <cp:lastPrinted>1601-01-01T00:00:00Z</cp:lastPrinted>
  <dcterms:created xsi:type="dcterms:W3CDTF">2011-05-31T12:06:55Z</dcterms:created>
  <dcterms:modified xsi:type="dcterms:W3CDTF">2016-05-10T08:08:42Z</dcterms:modified>
</cp:coreProperties>
</file>