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6" r:id="rId10"/>
    <p:sldId id="267" r:id="rId11"/>
    <p:sldId id="265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81" r:id="rId24"/>
    <p:sldId id="280" r:id="rId25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ójkąt prostokątny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up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Dowolny kształt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Łącznik prosty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11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7DE5ADB-5F0C-4C74-A177-EA39D85B01E9}" type="datetimeFigureOut">
              <a:rPr lang="pl-PL"/>
              <a:pPr>
                <a:defRPr/>
              </a:pPr>
              <a:t>2016-05-10</a:t>
            </a:fld>
            <a:endParaRPr lang="pl-PL"/>
          </a:p>
        </p:txBody>
      </p:sp>
      <p:sp>
        <p:nvSpPr>
          <p:cNvPr id="12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3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19DFFDA-06CA-418A-BA79-3EEF858E26F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9896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87F7F-F1E8-4026-AAEE-E20BA9B74721}" type="datetimeFigureOut">
              <a:rPr lang="pl-PL"/>
              <a:pPr>
                <a:defRPr/>
              </a:pPr>
              <a:t>2016-05-10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B724B-B28C-49DA-BB0B-7B5A53111C3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937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0B452-7D81-4EA0-98D1-FEB82B939CD5}" type="datetimeFigureOut">
              <a:rPr lang="pl-PL"/>
              <a:pPr>
                <a:defRPr/>
              </a:pPr>
              <a:t>2016-05-10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3216A-FD96-4AEF-90A8-2B9F562D417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105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11E0C-6E2C-4B3E-8CD3-6F030308CFFC}" type="datetimeFigureOut">
              <a:rPr lang="pl-PL"/>
              <a:pPr>
                <a:defRPr/>
              </a:pPr>
              <a:t>2016-05-10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CD33D-F9DA-4FDA-8194-B3408227F6B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5146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g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ag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133405-71A7-484F-8ACE-F71F89063D29}" type="datetimeFigureOut">
              <a:rPr lang="pl-PL"/>
              <a:pPr>
                <a:defRPr/>
              </a:pPr>
              <a:t>2016-05-10</a:t>
            </a:fld>
            <a:endParaRPr lang="pl-PL"/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3FEE07-9C09-4B35-865C-866BDBA495A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65176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9D9F18-9A17-4B6B-9A3D-A3CC6884DC27}" type="datetimeFigureOut">
              <a:rPr lang="pl-PL"/>
              <a:pPr>
                <a:defRPr/>
              </a:pPr>
              <a:t>2016-05-10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485CF0-61C8-4A49-9A81-EE1D83DE766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41695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02245E-DFBA-49FD-A05C-4D0C5DAD75E8}" type="datetimeFigureOut">
              <a:rPr lang="pl-PL"/>
              <a:pPr>
                <a:defRPr/>
              </a:pPr>
              <a:t>2016-05-10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F0895C-C4A1-42CD-9B63-9CD5DD9E162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76298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042B4D-62D3-41CD-8581-8ACF0E278D4E}" type="datetimeFigureOut">
              <a:rPr lang="pl-PL"/>
              <a:pPr>
                <a:defRPr/>
              </a:pPr>
              <a:t>2016-05-10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5604A3-DE53-4B11-8DA3-6EA643025AA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27727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84BEC-5857-446A-A181-A0A210164C63}" type="datetimeFigureOut">
              <a:rPr lang="pl-PL"/>
              <a:pPr>
                <a:defRPr/>
              </a:pPr>
              <a:t>2016-05-10</a:t>
            </a:fld>
            <a:endParaRPr lang="pl-PL"/>
          </a:p>
        </p:txBody>
      </p:sp>
      <p:sp>
        <p:nvSpPr>
          <p:cNvPr id="3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3D639-AF4B-45B0-A9B7-DDCF851F5B3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6925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593F02-931F-427A-A537-A73509D18793}" type="datetimeFigureOut">
              <a:rPr lang="pl-PL"/>
              <a:pPr>
                <a:defRPr/>
              </a:pPr>
              <a:t>2016-05-10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9F47B3-B8A7-4371-B9EE-DA9B30132FB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40274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olny kształt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Dowolny kształt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Trójkąt prostokątny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Łącznik prosty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ag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ag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1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695A9F8-DF48-4F33-B239-4ADE0B701C3F}" type="datetimeFigureOut">
              <a:rPr lang="pl-PL"/>
              <a:pPr>
                <a:defRPr/>
              </a:pPr>
              <a:t>2016-05-10</a:t>
            </a:fld>
            <a:endParaRPr lang="pl-PL"/>
          </a:p>
        </p:txBody>
      </p:sp>
      <p:sp>
        <p:nvSpPr>
          <p:cNvPr id="12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3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AF0CE24-9073-46D5-A61E-362D22689EA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46486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33" name="Symbol zastępczy tekstu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8B70006-F85D-4DBD-8340-A0338638C9B3}" type="datetimeFigureOut">
              <a:rPr lang="pl-PL"/>
              <a:pPr>
                <a:defRPr/>
              </a:pPr>
              <a:t>2016-05-10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C465721-4FB4-460A-A2C1-7C937E482F9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5" r:id="rId4"/>
    <p:sldLayoutId id="2147483686" r:id="rId5"/>
    <p:sldLayoutId id="2147483687" r:id="rId6"/>
    <p:sldLayoutId id="2147483680" r:id="rId7"/>
    <p:sldLayoutId id="2147483688" r:id="rId8"/>
    <p:sldLayoutId id="2147483689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Prawo procesowe</a:t>
            </a:r>
            <a:endParaRPr lang="pl-PL" dirty="0"/>
          </a:p>
        </p:txBody>
      </p:sp>
      <p:sp>
        <p:nvSpPr>
          <p:cNvPr id="9219" name="Podtytuł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endParaRPr lang="pl-PL" altLang="pl-PL" smtClean="0"/>
          </a:p>
          <a:p>
            <a:pPr marR="0"/>
            <a:r>
              <a:rPr lang="pl-PL" altLang="pl-PL" sz="3600" smtClean="0"/>
              <a:t>V – XVIII 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endParaRPr lang="pl-PL" altLang="pl-PL" smtClean="0"/>
          </a:p>
          <a:p>
            <a:pPr algn="just">
              <a:buFont typeface="Wingdings 3" pitchFamily="18" charset="2"/>
              <a:buNone/>
            </a:pPr>
            <a:r>
              <a:rPr lang="pl-PL" altLang="pl-PL" smtClean="0"/>
              <a:t>	§ 7. Jeśli ten, któremu zarzucono popełnienie niegodziwego czynu zaprzecza i chce dowieść swej niewinności, powinien się on oczyścić przez próbę zimnej wody, jednakże on sam, i nikt inny za niego, do wody będzie wrzucony.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/>
              <a:t>Pokój boży biskupstwa kolońskiego </a:t>
            </a:r>
            <a:r>
              <a:rPr lang="pl-PL" sz="3600" dirty="0" smtClean="0"/>
              <a:t>(1083 r.)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 3" pitchFamily="18" charset="2"/>
              <a:buNone/>
            </a:pPr>
            <a:r>
              <a:rPr lang="pl-PL" altLang="pl-PL" smtClean="0"/>
              <a:t>Art. 40 § 3.</a:t>
            </a:r>
          </a:p>
          <a:p>
            <a:pPr algn="just">
              <a:buFont typeface="Wingdings 3" pitchFamily="18" charset="2"/>
              <a:buNone/>
            </a:pPr>
            <a:r>
              <a:rPr lang="pl-PL" altLang="pl-PL" smtClean="0"/>
              <a:t>	Sąd boży nie może być przeprowadzony w żadnej sprawie, chyba że nie można ustalić prawdy w inny sposób. </a:t>
            </a:r>
          </a:p>
          <a:p>
            <a:pPr algn="just">
              <a:buFont typeface="Wingdings 3" pitchFamily="18" charset="2"/>
              <a:buNone/>
            </a:pPr>
            <a:endParaRPr lang="pl-PL" altLang="pl-PL" smtClean="0"/>
          </a:p>
          <a:p>
            <a:pPr algn="just">
              <a:buFont typeface="Wingdings 3" pitchFamily="18" charset="2"/>
              <a:buNone/>
            </a:pPr>
            <a:r>
              <a:rPr lang="pl-PL" altLang="pl-PL" smtClean="0"/>
              <a:t>Art. 66 § 1. </a:t>
            </a:r>
          </a:p>
          <a:p>
            <a:pPr algn="just">
              <a:buFont typeface="Wingdings 3" pitchFamily="18" charset="2"/>
              <a:buNone/>
            </a:pPr>
            <a:r>
              <a:rPr lang="pl-PL" altLang="pl-PL" smtClean="0"/>
              <a:t>	Gdy się człowieka pojmie na gorącym uczynku, trzeba go tak, jak się go ujęło przyprowadzić przed sąd, a oskarżyciel powinien mu udowodnić winę samosiódm.</a:t>
            </a:r>
          </a:p>
          <a:p>
            <a:pPr algn="just">
              <a:buFont typeface="Wingdings 3" pitchFamily="18" charset="2"/>
              <a:buNone/>
            </a:pPr>
            <a:endParaRPr lang="pl-PL" altLang="pl-PL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4400" i="1" dirty="0" smtClean="0"/>
              <a:t>Zwierciadło Saskie </a:t>
            </a:r>
            <a:r>
              <a:rPr lang="pl-PL" sz="4000" dirty="0" smtClean="0"/>
              <a:t>(1220-1235 r.)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altLang="pl-PL" smtClean="0"/>
          </a:p>
          <a:p>
            <a:r>
              <a:rPr lang="pl-PL" altLang="pl-PL" smtClean="0"/>
              <a:t>jedna procedura (w sprawach „karnych” i „cywilnych”)</a:t>
            </a:r>
          </a:p>
          <a:p>
            <a:r>
              <a:rPr lang="pl-PL" altLang="pl-PL" smtClean="0"/>
              <a:t>skargowość</a:t>
            </a:r>
          </a:p>
          <a:p>
            <a:r>
              <a:rPr lang="pl-PL" altLang="pl-PL" smtClean="0"/>
              <a:t>jawność</a:t>
            </a:r>
          </a:p>
          <a:p>
            <a:r>
              <a:rPr lang="pl-PL" altLang="pl-PL" smtClean="0"/>
              <a:t>ustność</a:t>
            </a:r>
          </a:p>
          <a:p>
            <a:r>
              <a:rPr lang="pl-PL" altLang="pl-PL" smtClean="0"/>
              <a:t>kontradyktoryjność</a:t>
            </a:r>
          </a:p>
          <a:p>
            <a:r>
              <a:rPr lang="pl-PL" altLang="pl-PL" smtClean="0"/>
              <a:t>formalizm</a:t>
            </a:r>
          </a:p>
          <a:p>
            <a:r>
              <a:rPr lang="pl-PL" altLang="pl-PL" smtClean="0"/>
              <a:t>prawda formalna – legalna teoria dowodowa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/>
              <a:t>Zasady procesowe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dirty="0" smtClean="0"/>
              <a:t>1) skarga (pozew) pokrzywdzonego (powoda) przeciwko pozwanemu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dirty="0" smtClean="0"/>
              <a:t>2) stawienie się przed sądem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dirty="0" smtClean="0"/>
              <a:t>3) skarga i przysięga powoda (przysięga oskarżająca)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dirty="0" smtClean="0"/>
              <a:t>4) odpowiedź na skargę (przysięga oczyszczająca)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dirty="0" smtClean="0"/>
              <a:t>5) wyrok końcowy bezwzględny albo względny/dowodowy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dirty="0" smtClean="0"/>
              <a:t>6) przeprowadzenie dowodu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dirty="0" smtClean="0"/>
              <a:t>7) wykonanie wyroku (egzekucja)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dirty="0" smtClean="0"/>
              <a:t>8) możliwość nagany wyroku/sędziego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/>
              <a:t>Przebieg procesu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altLang="pl-PL" smtClean="0"/>
          </a:p>
          <a:p>
            <a:r>
              <a:rPr lang="pl-PL" altLang="pl-PL" smtClean="0"/>
              <a:t>przysięga (</a:t>
            </a:r>
            <a:r>
              <a:rPr lang="pl-PL" altLang="pl-PL" i="1" smtClean="0"/>
              <a:t>iuramentum</a:t>
            </a:r>
            <a:r>
              <a:rPr lang="pl-PL" altLang="pl-PL" smtClean="0"/>
              <a:t>)</a:t>
            </a:r>
          </a:p>
          <a:p>
            <a:r>
              <a:rPr lang="pl-PL" altLang="pl-PL" smtClean="0"/>
              <a:t>współprzysięga</a:t>
            </a:r>
          </a:p>
          <a:p>
            <a:r>
              <a:rPr lang="pl-PL" altLang="pl-PL" smtClean="0"/>
              <a:t>pojedynek</a:t>
            </a:r>
          </a:p>
          <a:p>
            <a:r>
              <a:rPr lang="pl-PL" altLang="pl-PL" smtClean="0"/>
              <a:t>ordalia</a:t>
            </a:r>
            <a:r>
              <a:rPr lang="pl-PL" altLang="pl-PL" i="1" smtClean="0"/>
              <a:t> </a:t>
            </a:r>
            <a:r>
              <a:rPr lang="pl-PL" altLang="pl-PL" smtClean="0"/>
              <a:t>(</a:t>
            </a:r>
            <a:r>
              <a:rPr lang="pl-PL" altLang="pl-PL" i="1" smtClean="0"/>
              <a:t>iudicia Dei</a:t>
            </a:r>
            <a:r>
              <a:rPr lang="pl-PL" altLang="pl-PL" smtClean="0"/>
              <a:t>)</a:t>
            </a:r>
          </a:p>
          <a:p>
            <a:r>
              <a:rPr lang="pl-PL" altLang="pl-PL" smtClean="0"/>
              <a:t>świadkowie</a:t>
            </a:r>
          </a:p>
          <a:p>
            <a:r>
              <a:rPr lang="pl-PL" altLang="pl-PL" smtClean="0"/>
              <a:t>dokumenty</a:t>
            </a:r>
          </a:p>
          <a:p>
            <a:endParaRPr lang="pl-PL" altLang="pl-PL" smtClean="0"/>
          </a:p>
          <a:p>
            <a:r>
              <a:rPr lang="pl-PL" altLang="pl-PL" smtClean="0"/>
              <a:t>bliższości do dowodu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/>
              <a:t>Środki dowodowe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Proces rzymsko-kanoniczny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2113"/>
            <a:ext cx="4572000" cy="1454150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3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Wingdings 3"/>
              <a:buNone/>
              <a:defRPr/>
            </a:pPr>
            <a:endParaRPr lang="pl-PL" sz="3600" dirty="0" smtClean="0"/>
          </a:p>
          <a:p>
            <a:pPr fontAlgn="auto">
              <a:spcAft>
                <a:spcPts val="0"/>
              </a:spcAft>
              <a:buFont typeface="Wingdings 3"/>
              <a:buNone/>
              <a:defRPr/>
            </a:pPr>
            <a:r>
              <a:rPr lang="pl-PL" sz="3900" dirty="0" smtClean="0"/>
              <a:t>XIII-XVII/XIX w.</a:t>
            </a:r>
          </a:p>
          <a:p>
            <a:pPr fontAlgn="auto">
              <a:spcAft>
                <a:spcPts val="0"/>
              </a:spcAft>
              <a:buFont typeface="Wingdings 3"/>
              <a:buNone/>
              <a:defRPr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altLang="pl-PL" smtClean="0"/>
          </a:p>
          <a:p>
            <a:r>
              <a:rPr lang="pl-PL" altLang="pl-PL" smtClean="0"/>
              <a:t>oparta na rzymskim procesie kognicyjnym</a:t>
            </a:r>
          </a:p>
          <a:p>
            <a:r>
              <a:rPr lang="pl-PL" altLang="pl-PL" smtClean="0"/>
              <a:t>ukształtowana w prawie kanonicznym w XII/XIII w.</a:t>
            </a:r>
          </a:p>
          <a:p>
            <a:r>
              <a:rPr lang="pl-PL" altLang="pl-PL" smtClean="0"/>
              <a:t>od XIII w. stopniowo wprowadzana w miastach włoskich</a:t>
            </a:r>
          </a:p>
          <a:p>
            <a:r>
              <a:rPr lang="pl-PL" altLang="pl-PL" smtClean="0"/>
              <a:t>do XVI w. doprowadziła do wykształcenia się samodzielnej procedury cywilnej</a:t>
            </a:r>
          </a:p>
          <a:p>
            <a:r>
              <a:rPr lang="pl-PL" altLang="pl-PL" smtClean="0"/>
              <a:t>w połowie XVII w. połączona z procedurą saską w powszechny niemiecki proces cywilny</a:t>
            </a:r>
          </a:p>
          <a:p>
            <a:endParaRPr lang="pl-PL" altLang="pl-PL" smtClean="0"/>
          </a:p>
          <a:p>
            <a:endParaRPr lang="pl-PL" altLang="pl-PL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/>
              <a:t>Procedura</a:t>
            </a:r>
            <a:br>
              <a:rPr lang="pl-PL" dirty="0" smtClean="0"/>
            </a:br>
            <a:r>
              <a:rPr lang="pl-PL" dirty="0" smtClean="0"/>
              <a:t>rzymsko-kanoniczna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altLang="pl-PL" smtClean="0"/>
          </a:p>
          <a:p>
            <a:r>
              <a:rPr lang="pl-PL" altLang="pl-PL" smtClean="0"/>
              <a:t>procedura cywilna</a:t>
            </a:r>
          </a:p>
          <a:p>
            <a:r>
              <a:rPr lang="pl-PL" altLang="pl-PL" smtClean="0"/>
              <a:t>skargowość – </a:t>
            </a:r>
            <a:r>
              <a:rPr lang="pl-PL" altLang="pl-PL" i="1" smtClean="0"/>
              <a:t>nemo iudex sine actore</a:t>
            </a:r>
            <a:endParaRPr lang="pl-PL" altLang="pl-PL" smtClean="0"/>
          </a:p>
          <a:p>
            <a:r>
              <a:rPr lang="pl-PL" altLang="pl-PL" smtClean="0"/>
              <a:t>pisemność –</a:t>
            </a:r>
          </a:p>
          <a:p>
            <a:pPr>
              <a:buFont typeface="Wingdings 3" pitchFamily="18" charset="2"/>
              <a:buNone/>
            </a:pPr>
            <a:r>
              <a:rPr lang="pl-PL" altLang="pl-PL" i="1" smtClean="0"/>
              <a:t>	quod non est in actis, non est in mundo</a:t>
            </a:r>
            <a:endParaRPr lang="pl-PL" altLang="pl-PL" smtClean="0"/>
          </a:p>
          <a:p>
            <a:r>
              <a:rPr lang="pl-PL" altLang="pl-PL" smtClean="0"/>
              <a:t>kontradyktoryjność</a:t>
            </a:r>
          </a:p>
          <a:p>
            <a:r>
              <a:rPr lang="pl-PL" altLang="pl-PL" smtClean="0"/>
              <a:t>dyspozycyjność – </a:t>
            </a:r>
            <a:r>
              <a:rPr lang="pl-PL" altLang="pl-PL" i="1" smtClean="0"/>
              <a:t>ne ultra petita partium</a:t>
            </a:r>
            <a:endParaRPr lang="pl-PL" altLang="pl-PL" smtClean="0"/>
          </a:p>
          <a:p>
            <a:r>
              <a:rPr lang="pl-PL" altLang="pl-PL" smtClean="0"/>
              <a:t>prawda formalna</a:t>
            </a:r>
          </a:p>
          <a:p>
            <a:r>
              <a:rPr lang="pl-PL" altLang="pl-PL" smtClean="0"/>
              <a:t>legalna teoria dowodowa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/>
              <a:t>Zasady procesowe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dirty="0" smtClean="0"/>
              <a:t>1) wniesienie do sądu skargi powoda (</a:t>
            </a:r>
            <a:r>
              <a:rPr lang="pl-PL" i="1" dirty="0" err="1" smtClean="0"/>
              <a:t>actor</a:t>
            </a:r>
            <a:r>
              <a:rPr lang="pl-PL" dirty="0" smtClean="0"/>
              <a:t>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dirty="0" smtClean="0"/>
              <a:t>2) doręczenie pozwanemu (</a:t>
            </a:r>
            <a:r>
              <a:rPr lang="pl-PL" dirty="0" err="1" smtClean="0"/>
              <a:t>reus</a:t>
            </a:r>
            <a:r>
              <a:rPr lang="pl-PL" dirty="0" smtClean="0"/>
              <a:t>) pozwu sądowego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dirty="0" smtClean="0"/>
              <a:t>3) stawienie się stron przed sądem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dirty="0" smtClean="0"/>
              <a:t>4) obrona pozwanego – zarzuty (ekscepcje)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dirty="0" smtClean="0"/>
              <a:t>5) wdanie się w spór – </a:t>
            </a:r>
            <a:r>
              <a:rPr lang="pl-PL" i="1" dirty="0" err="1" smtClean="0"/>
              <a:t>litis</a:t>
            </a:r>
            <a:r>
              <a:rPr lang="pl-PL" i="1" dirty="0" smtClean="0"/>
              <a:t> </a:t>
            </a:r>
            <a:r>
              <a:rPr lang="pl-PL" i="1" dirty="0" err="1" smtClean="0"/>
              <a:t>contestatio</a:t>
            </a:r>
            <a:endParaRPr lang="pl-PL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dirty="0" smtClean="0"/>
              <a:t>6) postępowanie dowodowe - </a:t>
            </a:r>
            <a:r>
              <a:rPr lang="pl-PL" i="1" dirty="0" err="1" smtClean="0"/>
              <a:t>articuli</a:t>
            </a:r>
            <a:r>
              <a:rPr lang="pl-PL" i="1" dirty="0" smtClean="0"/>
              <a:t> </a:t>
            </a:r>
            <a:r>
              <a:rPr lang="pl-PL" i="1" dirty="0" err="1" smtClean="0"/>
              <a:t>probandi</a:t>
            </a:r>
            <a:endParaRPr lang="pl-PL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dirty="0" smtClean="0"/>
              <a:t>7) wyrok stanowczy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dirty="0" smtClean="0"/>
              <a:t>8) możliwość wniesienia apelacji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dirty="0" smtClean="0"/>
              <a:t>9) egzekucja urzędowa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pl-PL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/>
              <a:t>Przebieg procesu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pl-PL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l-PL" dirty="0" smtClean="0"/>
              <a:t>przysięga stron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l-PL" dirty="0" smtClean="0"/>
              <a:t>świadkowie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l-PL" dirty="0" smtClean="0"/>
              <a:t>dokumenty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l-PL" i="1" dirty="0" err="1" smtClean="0"/>
              <a:t>confessio</a:t>
            </a:r>
            <a:endParaRPr lang="pl-PL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pl-PL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pl-PL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pl-PL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l-PL" dirty="0" smtClean="0"/>
              <a:t>ciężar dowodu –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dirty="0" smtClean="0"/>
              <a:t>	</a:t>
            </a:r>
            <a:r>
              <a:rPr lang="pl-PL" i="1" dirty="0" err="1" smtClean="0"/>
              <a:t>ei</a:t>
            </a:r>
            <a:r>
              <a:rPr lang="pl-PL" i="1" dirty="0" smtClean="0"/>
              <a:t> </a:t>
            </a:r>
            <a:r>
              <a:rPr lang="pl-PL" i="1" dirty="0" err="1" smtClean="0"/>
              <a:t>incubit</a:t>
            </a:r>
            <a:r>
              <a:rPr lang="pl-PL" i="1" dirty="0" smtClean="0"/>
              <a:t> </a:t>
            </a:r>
            <a:r>
              <a:rPr lang="pl-PL" i="1" dirty="0" err="1" smtClean="0"/>
              <a:t>probatio</a:t>
            </a:r>
            <a:r>
              <a:rPr lang="pl-PL" i="1" dirty="0" smtClean="0"/>
              <a:t> qui </a:t>
            </a:r>
            <a:r>
              <a:rPr lang="pl-PL" i="1" dirty="0" err="1" smtClean="0"/>
              <a:t>dicit</a:t>
            </a:r>
            <a:r>
              <a:rPr lang="pl-PL" i="1" dirty="0" smtClean="0"/>
              <a:t>, non qui </a:t>
            </a:r>
            <a:r>
              <a:rPr lang="pl-PL" i="1" dirty="0" err="1" smtClean="0"/>
              <a:t>negat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/>
              <a:t>Środki dowodowe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Średniowieczny</a:t>
            </a:r>
            <a:br>
              <a:rPr lang="pl-PL" dirty="0" smtClean="0"/>
            </a:br>
            <a:r>
              <a:rPr lang="pl-PL" dirty="0" smtClean="0"/>
              <a:t>proces skargowy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2113"/>
            <a:ext cx="4572000" cy="1454150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3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Wingdings 3"/>
              <a:buNone/>
              <a:defRPr/>
            </a:pPr>
            <a:endParaRPr lang="pl-PL" sz="3200" dirty="0" smtClean="0"/>
          </a:p>
          <a:p>
            <a:pPr fontAlgn="auto">
              <a:spcAft>
                <a:spcPts val="0"/>
              </a:spcAft>
              <a:buFont typeface="Wingdings 3"/>
              <a:buNone/>
              <a:defRPr/>
            </a:pPr>
            <a:r>
              <a:rPr lang="pl-PL" sz="3600" dirty="0" smtClean="0"/>
              <a:t>V – XIII/XV w.</a:t>
            </a:r>
          </a:p>
          <a:p>
            <a:pPr fontAlgn="auto">
              <a:spcAft>
                <a:spcPts val="0"/>
              </a:spcAft>
              <a:buFont typeface="Wingdings 3"/>
              <a:buNone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Proces inkwizycyjny</a:t>
            </a:r>
            <a:endParaRPr lang="pl-PL" dirty="0"/>
          </a:p>
        </p:txBody>
      </p:sp>
      <p:sp>
        <p:nvSpPr>
          <p:cNvPr id="28675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2113"/>
            <a:ext cx="4572000" cy="1454150"/>
          </a:xfrm>
        </p:spPr>
        <p:txBody>
          <a:bodyPr/>
          <a:lstStyle/>
          <a:p>
            <a:endParaRPr lang="pl-PL" altLang="pl-PL" smtClean="0"/>
          </a:p>
          <a:p>
            <a:endParaRPr lang="pl-PL" altLang="pl-PL" smtClean="0"/>
          </a:p>
          <a:p>
            <a:r>
              <a:rPr lang="pl-PL" altLang="pl-PL" sz="3600" smtClean="0"/>
              <a:t>XIII – XVIII/XIX 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733925"/>
          </a:xfrm>
        </p:spPr>
        <p:txBody>
          <a:bodyPr>
            <a:normAutofit fontScale="925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pl-PL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l-PL" dirty="0" smtClean="0"/>
              <a:t>oparta na zasadzie publicznoprawnej i prawie rzymskim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l-PL" dirty="0" smtClean="0"/>
              <a:t>ukształtowana w prawie kanonicznym </a:t>
            </a:r>
            <a:r>
              <a:rPr lang="pl-PL" dirty="0" smtClean="0"/>
              <a:t>w I poł</a:t>
            </a:r>
            <a:r>
              <a:rPr lang="pl-PL" smtClean="0"/>
              <a:t>.  XIII w</a:t>
            </a:r>
            <a:r>
              <a:rPr lang="pl-PL" dirty="0" smtClean="0"/>
              <a:t>. (Innocenty III - Innocenty IV)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l-PL" dirty="0" smtClean="0"/>
              <a:t>zastosowana w ustawodawstwie Fryderyka II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l-PL" dirty="0" smtClean="0"/>
              <a:t>od XIII w. stopniowo wprowadzana w miastach włoskich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l-PL" dirty="0" smtClean="0"/>
              <a:t>do XVI w. doprowadziła do wykształcenia się samodzielnej procedury karnej – nowożytnego procesu inkwizycyjnego (</a:t>
            </a:r>
            <a:r>
              <a:rPr lang="pl-PL" i="1" dirty="0" err="1" smtClean="0"/>
              <a:t>Carolina</a:t>
            </a:r>
            <a:r>
              <a:rPr lang="pl-PL" dirty="0" smtClean="0"/>
              <a:t>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/>
              <a:t>Procedura inkwizycyjna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pl-PL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l-PL" dirty="0" smtClean="0"/>
              <a:t>procedura karna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l-PL" dirty="0" smtClean="0"/>
              <a:t>oficjalno – śledcza/ z urzędu (</a:t>
            </a:r>
            <a:r>
              <a:rPr lang="pl-PL" i="1" dirty="0" smtClean="0"/>
              <a:t>ex </a:t>
            </a:r>
            <a:r>
              <a:rPr lang="pl-PL" i="1" dirty="0" err="1" smtClean="0"/>
              <a:t>officio</a:t>
            </a:r>
            <a:r>
              <a:rPr lang="pl-PL" dirty="0" smtClean="0"/>
              <a:t>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l-PL" dirty="0" smtClean="0"/>
              <a:t>tajność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l-PL" dirty="0" smtClean="0"/>
              <a:t>pisemność - protokoły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l-PL" dirty="0" smtClean="0"/>
              <a:t>prawda materialna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l-PL" dirty="0" smtClean="0"/>
              <a:t>legalna teoria dowodowa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pl-PL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l-PL" dirty="0" smtClean="0"/>
              <a:t>przedmiotowość oskarżonego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l-PL" dirty="0" smtClean="0"/>
              <a:t>tortury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/>
              <a:t>Zasady procesowe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dirty="0" smtClean="0"/>
              <a:t>1) doniesienie (skarga) lub </a:t>
            </a:r>
            <a:r>
              <a:rPr lang="pl-PL" i="1" dirty="0" smtClean="0"/>
              <a:t>fama </a:t>
            </a:r>
            <a:r>
              <a:rPr lang="pl-PL" i="1" dirty="0" err="1" smtClean="0"/>
              <a:t>publica</a:t>
            </a:r>
            <a:endParaRPr lang="pl-PL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dirty="0" smtClean="0"/>
              <a:t>2) inkwizycja generalna </a:t>
            </a:r>
            <a:r>
              <a:rPr lang="pl-PL" dirty="0" err="1" smtClean="0"/>
              <a:t>(</a:t>
            </a:r>
            <a:r>
              <a:rPr lang="pl-PL" i="1" dirty="0" err="1" smtClean="0"/>
              <a:t>i</a:t>
            </a:r>
            <a:r>
              <a:rPr lang="pl-PL" i="1" dirty="0" smtClean="0"/>
              <a:t>n rem</a:t>
            </a:r>
            <a:r>
              <a:rPr lang="pl-PL" dirty="0" smtClean="0"/>
              <a:t>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dirty="0" smtClean="0"/>
              <a:t>3) aresztowanie oskarżonego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dirty="0" smtClean="0"/>
              <a:t>4) inkwizycja specjalna </a:t>
            </a:r>
            <a:r>
              <a:rPr lang="pl-PL" dirty="0" err="1" smtClean="0"/>
              <a:t>(</a:t>
            </a:r>
            <a:r>
              <a:rPr lang="pl-PL" i="1" dirty="0" err="1" smtClean="0"/>
              <a:t>i</a:t>
            </a:r>
            <a:r>
              <a:rPr lang="pl-PL" i="1" dirty="0" smtClean="0"/>
              <a:t>n </a:t>
            </a:r>
            <a:r>
              <a:rPr lang="pl-PL" i="1" dirty="0" err="1" smtClean="0"/>
              <a:t>personam</a:t>
            </a:r>
            <a:r>
              <a:rPr lang="pl-PL" dirty="0" smtClean="0"/>
              <a:t>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dirty="0" smtClean="0"/>
              <a:t>5) artykułowane postępowanie dowodowe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dirty="0" smtClean="0"/>
              <a:t>6) przygotowanie wyroku przez prowadzącego inkwizycję sędziego - </a:t>
            </a:r>
            <a:r>
              <a:rPr lang="pl-PL" dirty="0" err="1" smtClean="0"/>
              <a:t>inkwirenta</a:t>
            </a:r>
            <a:endParaRPr lang="pl-PL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dirty="0" smtClean="0"/>
              <a:t>7) osądzenie na rozprawie publicznej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dirty="0" smtClean="0"/>
              <a:t>8) ograniczona możliwość wniesienia rewizji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dirty="0" smtClean="0"/>
              <a:t>9) publiczne wykonanie wyroku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pl-PL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/>
              <a:t>Przebieg procesu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altLang="pl-PL" smtClean="0"/>
          </a:p>
          <a:p>
            <a:r>
              <a:rPr lang="pl-PL" altLang="pl-PL" smtClean="0"/>
              <a:t>przyznanie się do winy – </a:t>
            </a:r>
          </a:p>
          <a:p>
            <a:pPr>
              <a:buFont typeface="Wingdings 3" pitchFamily="18" charset="2"/>
              <a:buNone/>
            </a:pPr>
            <a:r>
              <a:rPr lang="pl-PL" altLang="pl-PL" i="1" smtClean="0"/>
              <a:t>	confessio est regina probationum</a:t>
            </a:r>
            <a:endParaRPr lang="pl-PL" altLang="pl-PL" smtClean="0"/>
          </a:p>
          <a:p>
            <a:r>
              <a:rPr lang="pl-PL" altLang="pl-PL" smtClean="0"/>
              <a:t>świadkowie</a:t>
            </a:r>
          </a:p>
          <a:p>
            <a:r>
              <a:rPr lang="pl-PL" altLang="pl-PL" smtClean="0"/>
              <a:t>tortury</a:t>
            </a:r>
          </a:p>
          <a:p>
            <a:endParaRPr lang="pl-PL" altLang="pl-PL" smtClean="0"/>
          </a:p>
          <a:p>
            <a:r>
              <a:rPr lang="pl-PL" altLang="pl-PL" smtClean="0"/>
              <a:t>dowody pełne, półpełne itd.</a:t>
            </a:r>
          </a:p>
          <a:p>
            <a:r>
              <a:rPr lang="pl-PL" altLang="pl-PL" smtClean="0"/>
              <a:t>poszlaki</a:t>
            </a:r>
          </a:p>
          <a:p>
            <a:pPr>
              <a:buFont typeface="Wingdings 3" pitchFamily="18" charset="2"/>
              <a:buNone/>
            </a:pPr>
            <a:endParaRPr lang="pl-PL" altLang="pl-PL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/>
              <a:t>Środki dowodowe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81228" indent="-571500" fontAlgn="auto">
              <a:spcAft>
                <a:spcPts val="0"/>
              </a:spcAft>
              <a:buFont typeface="Wingdings 3"/>
              <a:buNone/>
              <a:defRPr/>
            </a:pPr>
            <a:endParaRPr lang="pl-PL" dirty="0" smtClean="0"/>
          </a:p>
          <a:p>
            <a:pPr marL="681228" indent="-571500" algn="just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sz="2800" dirty="0" smtClean="0"/>
              <a:t>I. O pozywaniu</a:t>
            </a:r>
          </a:p>
          <a:p>
            <a:pPr marL="681228" indent="-571500" algn="just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sz="2800" dirty="0" smtClean="0"/>
              <a:t>	1. Jeśli ktoś będzie pozwany na sąd według praw królewskich i nie przyjdzie […] niech będzie zasądzony jako winny na 600 denarów, które czynią 15 solidów.</a:t>
            </a:r>
          </a:p>
          <a:p>
            <a:pPr marL="681228" indent="-571500" algn="just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sz="2800" dirty="0" smtClean="0"/>
              <a:t>	3. A ten kto pozywa innego, powinien iść ze świadkami do jego domu, gdyby zaś ów nie był obecny, niechaj zawiadomi żonę albo kogokolwiek z jego domowników, iż został przez niego pozwany.</a:t>
            </a:r>
          </a:p>
          <a:p>
            <a:pPr marL="681228" indent="-571500" fontAlgn="auto">
              <a:spcAft>
                <a:spcPts val="0"/>
              </a:spcAft>
              <a:buFont typeface="Wingdings 3"/>
              <a:buNone/>
              <a:defRPr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i="1" dirty="0" err="1" smtClean="0"/>
              <a:t>Lex</a:t>
            </a:r>
            <a:r>
              <a:rPr lang="pl-PL" i="1" dirty="0" smtClean="0"/>
              <a:t> </a:t>
            </a:r>
            <a:r>
              <a:rPr lang="pl-PL" i="1" dirty="0" err="1" smtClean="0"/>
              <a:t>Salica</a:t>
            </a:r>
            <a:r>
              <a:rPr lang="pl-PL" dirty="0" smtClean="0"/>
              <a:t> </a:t>
            </a:r>
            <a:r>
              <a:rPr lang="pl-PL" sz="3600" dirty="0" smtClean="0"/>
              <a:t>(początek VI w.)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marL="681228" indent="-571500" fontAlgn="auto">
              <a:spcAft>
                <a:spcPts val="0"/>
              </a:spcAft>
              <a:buFont typeface="Wingdings 3"/>
              <a:buNone/>
              <a:defRPr/>
            </a:pPr>
            <a:endParaRPr lang="pl-PL" sz="1000" dirty="0" smtClean="0"/>
          </a:p>
          <a:p>
            <a:pPr marL="681228" indent="-571500" algn="just" fontAlgn="auto">
              <a:lnSpc>
                <a:spcPct val="12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pl-PL" sz="2800" dirty="0" smtClean="0"/>
              <a:t>LVII. O </a:t>
            </a:r>
            <a:r>
              <a:rPr lang="pl-PL" sz="2800" dirty="0" err="1" smtClean="0"/>
              <a:t>rachimburgach</a:t>
            </a:r>
            <a:endParaRPr lang="pl-PL" sz="2800" dirty="0" smtClean="0"/>
          </a:p>
          <a:p>
            <a:pPr marL="681228" indent="-571500" algn="just" fontAlgn="auto">
              <a:lnSpc>
                <a:spcPct val="12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pl-PL" sz="2800" dirty="0" smtClean="0"/>
              <a:t>	1. Gdyby </a:t>
            </a:r>
            <a:r>
              <a:rPr lang="pl-PL" sz="2800" dirty="0" err="1" smtClean="0"/>
              <a:t>rachimburgowie</a:t>
            </a:r>
            <a:r>
              <a:rPr lang="pl-PL" sz="2800" dirty="0" smtClean="0"/>
              <a:t> zasiadający na wiecu sądowym […] nie chcieli wydać wyroku, ten który wniósł sprawę powinien do nich powiedzieć: „Wzywam was tutaj uroczyście abyście wydali wyrok zgodny z prawem </a:t>
            </a:r>
            <a:r>
              <a:rPr lang="pl-PL" sz="2800" dirty="0" err="1" smtClean="0"/>
              <a:t>salickim</a:t>
            </a:r>
            <a:r>
              <a:rPr lang="pl-PL" sz="2800" dirty="0" smtClean="0"/>
              <a:t>”. Gdyby ci nie chcieli wydać wyroku do zachodu słońca, niechaj sześciu z tych </a:t>
            </a:r>
            <a:r>
              <a:rPr lang="pl-PL" sz="2800" dirty="0" err="1" smtClean="0"/>
              <a:t>rachimburgów</a:t>
            </a:r>
            <a:r>
              <a:rPr lang="pl-PL" sz="2800" dirty="0" smtClean="0"/>
              <a:t> jako winnych zostanie skazanych na zapłacenie 120 denarów, które czynią 3 solidy.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i="1" dirty="0" err="1" smtClean="0"/>
              <a:t>Lex</a:t>
            </a:r>
            <a:r>
              <a:rPr lang="pl-PL" i="1" dirty="0" smtClean="0"/>
              <a:t> </a:t>
            </a:r>
            <a:r>
              <a:rPr lang="pl-PL" i="1" dirty="0" err="1" smtClean="0"/>
              <a:t>Salica</a:t>
            </a:r>
            <a:r>
              <a:rPr lang="pl-PL" dirty="0" smtClean="0"/>
              <a:t> </a:t>
            </a:r>
            <a:r>
              <a:rPr lang="pl-PL" sz="3600" dirty="0" smtClean="0"/>
              <a:t>(początek VI w.)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876800"/>
          </a:xfrm>
        </p:spPr>
        <p:txBody>
          <a:bodyPr/>
          <a:lstStyle/>
          <a:p>
            <a:pPr marL="681038" indent="-571500">
              <a:buFont typeface="Wingdings 3" pitchFamily="18" charset="2"/>
              <a:buNone/>
            </a:pPr>
            <a:r>
              <a:rPr lang="pl-PL" altLang="pl-PL" sz="2400" smtClean="0"/>
              <a:t>	</a:t>
            </a:r>
          </a:p>
          <a:p>
            <a:pPr marL="681038" indent="-571500" algn="just">
              <a:buFont typeface="Wingdings 3" pitchFamily="18" charset="2"/>
              <a:buNone/>
            </a:pPr>
            <a:r>
              <a:rPr lang="pl-PL" altLang="pl-PL" sz="2400" smtClean="0"/>
              <a:t>	</a:t>
            </a:r>
            <a:r>
              <a:rPr lang="pl-PL" altLang="pl-PL" sz="2800" smtClean="0"/>
              <a:t>3. Gdyby zaś rachimburgowie wydali wyrok nie według prawa salickiego, ten przeciwko komu wydali wyrok niech popiera swoją sprawę (dalej) i gdyby zdołał udowodnić, że wyrokowali niezgodnie z prawem, niechaj każdy z nich jako winny zostanie skazanych na zapłacenie 600 denarów, które czynią 15 solidów.</a:t>
            </a:r>
            <a:endParaRPr lang="pl-PL" altLang="pl-PL" sz="240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i="1" dirty="0" err="1" smtClean="0"/>
              <a:t>Lex</a:t>
            </a:r>
            <a:r>
              <a:rPr lang="pl-PL" i="1" dirty="0" smtClean="0"/>
              <a:t> </a:t>
            </a:r>
            <a:r>
              <a:rPr lang="pl-PL" i="1" dirty="0" err="1" smtClean="0"/>
              <a:t>Salica</a:t>
            </a:r>
            <a:r>
              <a:rPr lang="pl-PL" dirty="0" smtClean="0"/>
              <a:t> </a:t>
            </a:r>
            <a:r>
              <a:rPr lang="pl-PL" sz="3600" dirty="0" smtClean="0"/>
              <a:t>(początek VI w.)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endParaRPr lang="pl-PL" altLang="pl-PL" smtClean="0"/>
          </a:p>
          <a:p>
            <a:pPr algn="just">
              <a:buFont typeface="Wingdings 3" pitchFamily="18" charset="2"/>
              <a:buNone/>
            </a:pPr>
            <a:r>
              <a:rPr lang="pl-PL" altLang="pl-PL" smtClean="0"/>
              <a:t>	9. Jeżeli ktoś oskarży jakiegoś człowieka przed królem o coś, za co grozi kara śmierci, niech będzie wolno temu, kto został oskarżony, złożyć przysięgę i oczyścić się. A jeśli taka sprawa się zdarzy i człowiek, który zarzuca zbrodnię jest obecny, wolno tamtemu przez pojedynek (to jest przez walkę wręcz) zrzucić z siebie zbrodnię, jeśli będzie mógł.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i="1" dirty="0" smtClean="0"/>
              <a:t>Edykt </a:t>
            </a:r>
            <a:r>
              <a:rPr lang="pl-PL" i="1" dirty="0" err="1" smtClean="0"/>
              <a:t>Rotara</a:t>
            </a:r>
            <a:r>
              <a:rPr lang="pl-PL" i="1" dirty="0" smtClean="0"/>
              <a:t> </a:t>
            </a:r>
            <a:r>
              <a:rPr lang="pl-PL" sz="3200" dirty="0" smtClean="0"/>
              <a:t>(643 r.)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endParaRPr lang="pl-PL" altLang="pl-PL" smtClean="0"/>
          </a:p>
          <a:p>
            <a:pPr algn="just">
              <a:buFont typeface="Wingdings 3" pitchFamily="18" charset="2"/>
              <a:buNone/>
            </a:pPr>
            <a:r>
              <a:rPr lang="pl-PL" altLang="pl-PL" smtClean="0"/>
              <a:t>	202. Jeżeli kobieta będzie naradzać się […] co do śmierci swego męża, niechaj mąż ma władzę uczynić z nią, co zechce […] Ale gdyby ona zaprzeczyła, niech będzie wolno jej krewnym oczyścić ją bądź przez przysięgę, bądź przez pojedynek sądowy (to jest przez walkę wręcz).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i="1" dirty="0" smtClean="0"/>
              <a:t>Edykt </a:t>
            </a:r>
            <a:r>
              <a:rPr lang="pl-PL" i="1" dirty="0" err="1" smtClean="0"/>
              <a:t>Rotara</a:t>
            </a:r>
            <a:r>
              <a:rPr lang="pl-PL" i="1" dirty="0" smtClean="0"/>
              <a:t> </a:t>
            </a:r>
            <a:r>
              <a:rPr lang="pl-PL" sz="3200" dirty="0" smtClean="0"/>
              <a:t>(643 r.)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endParaRPr lang="pl-PL" altLang="pl-PL" smtClean="0"/>
          </a:p>
          <a:p>
            <a:pPr algn="just">
              <a:buFont typeface="Wingdings 3" pitchFamily="18" charset="2"/>
              <a:buNone/>
            </a:pPr>
            <a:r>
              <a:rPr lang="pl-PL" altLang="pl-PL" smtClean="0"/>
              <a:t>	368. O pojedynkach sądowych.</a:t>
            </a:r>
          </a:p>
          <a:p>
            <a:pPr algn="just">
              <a:buFont typeface="Wingdings 3" pitchFamily="18" charset="2"/>
              <a:buNone/>
            </a:pPr>
            <a:r>
              <a:rPr lang="pl-PL" altLang="pl-PL" smtClean="0"/>
              <a:t>	Niech żaden walczący nie odważy się, gdy idzie do walki przeciw innemu, mieć na sobie czarodziejskie ziele lub inne takie podobne rzeczy, ale tylko swą broń, którą mieć wypada. A gdyby było podejrzenie, że ma je ukryte, niech to zbada sędzia i jeśli znajdą je na nim, niech będą usunięte i odrzucone […]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i="1" dirty="0" smtClean="0"/>
              <a:t>Edykt </a:t>
            </a:r>
            <a:r>
              <a:rPr lang="pl-PL" i="1" dirty="0" err="1" smtClean="0"/>
              <a:t>Rotara</a:t>
            </a:r>
            <a:r>
              <a:rPr lang="pl-PL" i="1" dirty="0" smtClean="0"/>
              <a:t> </a:t>
            </a:r>
            <a:r>
              <a:rPr lang="pl-PL" sz="3200" dirty="0" smtClean="0"/>
              <a:t>(643 r.)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endParaRPr lang="pl-PL" altLang="pl-PL" smtClean="0"/>
          </a:p>
          <a:p>
            <a:pPr algn="just">
              <a:buFont typeface="Wingdings 3" pitchFamily="18" charset="2"/>
              <a:buNone/>
            </a:pPr>
            <a:r>
              <a:rPr lang="pl-PL" altLang="pl-PL" smtClean="0"/>
              <a:t>Rozdz. VI.</a:t>
            </a:r>
          </a:p>
          <a:p>
            <a:pPr algn="just">
              <a:buFont typeface="Wingdings 3" pitchFamily="18" charset="2"/>
              <a:buNone/>
            </a:pPr>
            <a:r>
              <a:rPr lang="pl-PL" altLang="pl-PL" smtClean="0"/>
              <a:t>	Jeśli kobieta zostanie oskarżona o otrucie męża […] to udowodni niewinność kobiety jej bliski w drodze pojedynku, albo zostanie ona, gdy nie znajdzie walczącego, poddana próbie gorących lemieszy.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i="1" dirty="0" err="1" smtClean="0"/>
              <a:t>Lex</a:t>
            </a:r>
            <a:r>
              <a:rPr lang="pl-PL" i="1" dirty="0" smtClean="0"/>
              <a:t> </a:t>
            </a:r>
            <a:r>
              <a:rPr lang="pl-PL" i="1" dirty="0" err="1" smtClean="0"/>
              <a:t>Turingorum</a:t>
            </a:r>
            <a:r>
              <a:rPr lang="pl-PL" i="1" dirty="0" smtClean="0"/>
              <a:t> </a:t>
            </a:r>
            <a:r>
              <a:rPr lang="pl-PL" sz="3600" dirty="0" smtClean="0"/>
              <a:t>(pocz. IX w.)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319</TotalTime>
  <Words>500</Words>
  <Application>Microsoft Office PowerPoint</Application>
  <PresentationFormat>Pokaz na ekranie (4:3)</PresentationFormat>
  <Paragraphs>153</Paragraphs>
  <Slides>24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Hol</vt:lpstr>
      <vt:lpstr>Prawo procesowe</vt:lpstr>
      <vt:lpstr>Średniowieczny proces skargowy</vt:lpstr>
      <vt:lpstr>Lex Salica (początek VI w.)</vt:lpstr>
      <vt:lpstr>Lex Salica (początek VI w.)</vt:lpstr>
      <vt:lpstr>Lex Salica (początek VI w.)</vt:lpstr>
      <vt:lpstr>Edykt Rotara (643 r.)</vt:lpstr>
      <vt:lpstr>Edykt Rotara (643 r.)</vt:lpstr>
      <vt:lpstr>Edykt Rotara (643 r.)</vt:lpstr>
      <vt:lpstr>Lex Turingorum (pocz. IX w.)</vt:lpstr>
      <vt:lpstr>Pokój boży biskupstwa kolońskiego (1083 r.)</vt:lpstr>
      <vt:lpstr>Zwierciadło Saskie (1220-1235 r.) </vt:lpstr>
      <vt:lpstr>Zasady procesowe</vt:lpstr>
      <vt:lpstr>Przebieg procesu</vt:lpstr>
      <vt:lpstr>Środki dowodowe</vt:lpstr>
      <vt:lpstr>Proces rzymsko-kanoniczny</vt:lpstr>
      <vt:lpstr>Procedura rzymsko-kanoniczna</vt:lpstr>
      <vt:lpstr>Zasady procesowe</vt:lpstr>
      <vt:lpstr>Przebieg procesu</vt:lpstr>
      <vt:lpstr>Środki dowodowe</vt:lpstr>
      <vt:lpstr>Proces inkwizycyjny</vt:lpstr>
      <vt:lpstr>Procedura inkwizycyjna</vt:lpstr>
      <vt:lpstr>Zasady procesowe</vt:lpstr>
      <vt:lpstr>Przebieg procesu</vt:lpstr>
      <vt:lpstr>Środki dowodowe</vt:lpstr>
    </vt:vector>
  </TitlesOfParts>
  <Company>AGH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procesowe</dc:title>
  <dc:creator>Michalik</dc:creator>
  <cp:lastModifiedBy>Piotr Michalik</cp:lastModifiedBy>
  <cp:revision>65</cp:revision>
  <dcterms:created xsi:type="dcterms:W3CDTF">2011-04-12T10:20:17Z</dcterms:created>
  <dcterms:modified xsi:type="dcterms:W3CDTF">2016-05-10T08:07:29Z</dcterms:modified>
</cp:coreProperties>
</file>