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70" r:id="rId7"/>
    <p:sldId id="271" r:id="rId8"/>
    <p:sldId id="273" r:id="rId9"/>
    <p:sldId id="277" r:id="rId10"/>
    <p:sldId id="282" r:id="rId11"/>
    <p:sldId id="288" r:id="rId12"/>
    <p:sldId id="284" r:id="rId13"/>
    <p:sldId id="283" r:id="rId14"/>
    <p:sldId id="285" r:id="rId15"/>
    <p:sldId id="289" r:id="rId16"/>
    <p:sldId id="287" r:id="rId17"/>
    <p:sldId id="272" r:id="rId18"/>
    <p:sldId id="286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Łącznik prosty 9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289DE12-7938-4484-9016-90C5B995FFEA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7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C2AFAC1-2AAC-44E2-8ACD-6FCDDC4A1F4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1124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7AC3C-E4C0-4E64-A9DB-53DA96C28676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C9543-7A88-4A93-BC2C-52CCAF4F38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5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745E-1452-4CCF-973E-4AFECC40CABC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54E96BB-27FB-4939-BC44-609A2A54825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102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7B0D-4A5C-4A70-BA05-9456D3A33528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CDC2-F3ED-467E-B787-2E35667D7C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1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CA04005-B070-4C4F-BEC6-BB472D1D93C5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383133-A586-4584-A9DC-6F44E87E984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086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9EE9E-BA0E-4F45-BFC6-D7F0A2B9B004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109C5-EB4C-48B1-B1CA-D488BAA901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551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7BFB2-B1EC-4C18-B82D-38CBC1184D5E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8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A6603-54AA-489D-9BC7-CB3D18C45E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5333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65FF-724B-4CD4-864F-9DF0A12A77D3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27EA-DD1B-4FD6-8848-791ECCEA75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02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ABD87-9C0D-4F09-95B4-E951DF9D43D0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3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03E60-1C6A-40C1-88E8-38B0B33598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817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6968A-2126-47FF-B3D7-E35EC63641D5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6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C9FA-48D3-483C-AFBF-5884AD5DBE7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118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ostokąt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7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1983EF-910E-43BD-8245-64E3BC853725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8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E21A83-8549-4352-9410-2DC50079019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3016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0" name="Symbol zastępczy tekstu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D62F27-E76B-4D02-8983-5882E2EBC278}" type="datetimeFigureOut">
              <a:rPr lang="pl-PL"/>
              <a:pPr>
                <a:defRPr/>
              </a:pPr>
              <a:t>2015-05-08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1AB1C23-C887-4F4B-98D2-8664FAD66C2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6" r:id="rId2"/>
    <p:sldLayoutId id="2147483684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5" r:id="rId9"/>
    <p:sldLayoutId id="2147483682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4800" dirty="0" smtClean="0"/>
              <a:t>Procedura karna</a:t>
            </a:r>
            <a:endParaRPr lang="pl-PL" sz="4800" dirty="0"/>
          </a:p>
        </p:txBody>
      </p:sp>
      <p:sp>
        <p:nvSpPr>
          <p:cNvPr id="6147" name="Podtytuł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endParaRPr lang="pl-PL" altLang="pl-PL" dirty="0" smtClean="0"/>
          </a:p>
          <a:p>
            <a:r>
              <a:rPr lang="pl-PL" altLang="pl-PL" sz="3600" dirty="0" smtClean="0"/>
              <a:t>XVIII – XX 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Francja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1789 :Dekret Konstytuanty</a:t>
            </a:r>
            <a:endParaRPr lang="pl-PL" dirty="0"/>
          </a:p>
          <a:p>
            <a:pPr lvl="1"/>
            <a:r>
              <a:rPr lang="pl-PL" dirty="0"/>
              <a:t>zniesienie tortur</a:t>
            </a:r>
          </a:p>
          <a:p>
            <a:pPr lvl="1"/>
            <a:r>
              <a:rPr lang="pl-PL" dirty="0"/>
              <a:t>jawność rozprawy</a:t>
            </a:r>
          </a:p>
          <a:p>
            <a:pPr lvl="1"/>
            <a:r>
              <a:rPr lang="pl-PL" dirty="0"/>
              <a:t>prawo do obrony</a:t>
            </a:r>
          </a:p>
          <a:p>
            <a:r>
              <a:rPr lang="pl-PL" dirty="0"/>
              <a:t>1791: Kodeks karny rewolucyjny</a:t>
            </a:r>
          </a:p>
          <a:p>
            <a:pPr lvl="1"/>
            <a:r>
              <a:rPr lang="pl-PL" dirty="0"/>
              <a:t>proces mieszany</a:t>
            </a:r>
          </a:p>
          <a:p>
            <a:pPr lvl="1"/>
            <a:r>
              <a:rPr lang="pl-PL" dirty="0"/>
              <a:t>ława przysięgłych</a:t>
            </a:r>
          </a:p>
          <a:p>
            <a:r>
              <a:rPr lang="pl-PL" dirty="0" smtClean="0"/>
              <a:t>1808: Kodeks postępowania karnego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stateczne wprowadzenie procesu mieszanego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6725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Księstwo Warszawskie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1807 – zachowanie Pruskiej Ordynacji Kryminalnej z 1805 r. (były zabór pruski)</a:t>
            </a:r>
          </a:p>
          <a:p>
            <a:endParaRPr lang="pl-PL" dirty="0"/>
          </a:p>
          <a:p>
            <a:r>
              <a:rPr lang="pl-PL" dirty="0" smtClean="0"/>
              <a:t>1809 – zachowanie przepisów procesowych Franciszkany (były zabór austriacki)</a:t>
            </a:r>
          </a:p>
          <a:p>
            <a:endParaRPr lang="pl-PL" dirty="0"/>
          </a:p>
          <a:p>
            <a:r>
              <a:rPr lang="pl-PL" dirty="0" smtClean="0"/>
              <a:t>1810 – wprowadzenie elementów skargowych (ustność, jawność, prawo do obrony) oraz kasacji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93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Prusy / Niemcy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1849: Ustawa o wprowadzeniu postępowania ustnego i publicznego z udziałem przysięgłych</a:t>
            </a:r>
          </a:p>
          <a:p>
            <a:pPr lvl="1"/>
            <a:r>
              <a:rPr lang="pl-PL" dirty="0"/>
              <a:t>wprowadzenie procesu mieszanego w Prusach</a:t>
            </a:r>
          </a:p>
          <a:p>
            <a:endParaRPr lang="pl-PL" dirty="0" smtClean="0"/>
          </a:p>
          <a:p>
            <a:r>
              <a:rPr lang="pl-PL" dirty="0" smtClean="0"/>
              <a:t>1877: </a:t>
            </a:r>
            <a:r>
              <a:rPr lang="pl-PL" dirty="0"/>
              <a:t>N</a:t>
            </a:r>
            <a:r>
              <a:rPr lang="pl-PL" dirty="0" smtClean="0"/>
              <a:t>iemiecki kodeks postępowania karnego (obowiązujący od 1879 r.)</a:t>
            </a:r>
          </a:p>
          <a:p>
            <a:pPr lvl="1"/>
            <a:r>
              <a:rPr lang="pl-PL" dirty="0"/>
              <a:t>wprowadzenie procesu mieszanego w </a:t>
            </a:r>
            <a:r>
              <a:rPr lang="pl-PL" dirty="0" smtClean="0"/>
              <a:t>Rzeszy</a:t>
            </a:r>
            <a:endParaRPr lang="pl-PL" dirty="0"/>
          </a:p>
          <a:p>
            <a:pPr lvl="1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083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Austria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Ustawa o postępowaniu karnym z 1850 r.</a:t>
            </a:r>
          </a:p>
          <a:p>
            <a:pPr lvl="1"/>
            <a:r>
              <a:rPr lang="pl-PL" dirty="0"/>
              <a:t>wprowadzenie procesu </a:t>
            </a:r>
            <a:r>
              <a:rPr lang="pl-PL" dirty="0" smtClean="0"/>
              <a:t>mieszanego</a:t>
            </a:r>
          </a:p>
          <a:p>
            <a:pPr lvl="1"/>
            <a:r>
              <a:rPr lang="pl-PL" dirty="0"/>
              <a:t>u</a:t>
            </a:r>
            <a:r>
              <a:rPr lang="pl-PL" dirty="0" smtClean="0"/>
              <a:t>chylona w 1853 r.</a:t>
            </a:r>
            <a:endParaRPr lang="pl-PL" dirty="0"/>
          </a:p>
          <a:p>
            <a:endParaRPr lang="pl-PL" dirty="0" smtClean="0"/>
          </a:p>
          <a:p>
            <a:r>
              <a:rPr lang="pl-PL" dirty="0" smtClean="0"/>
              <a:t>Ustawa o postępowaniu karnym z 1873 r.</a:t>
            </a:r>
          </a:p>
          <a:p>
            <a:pPr lvl="1"/>
            <a:r>
              <a:rPr lang="pl-PL" dirty="0"/>
              <a:t>o</a:t>
            </a:r>
            <a:r>
              <a:rPr lang="pl-PL" dirty="0" smtClean="0"/>
              <a:t>stateczne wprowadzenie </a:t>
            </a:r>
            <a:r>
              <a:rPr lang="pl-PL" dirty="0"/>
              <a:t>procesu </a:t>
            </a:r>
            <a:r>
              <a:rPr lang="pl-PL" dirty="0" smtClean="0"/>
              <a:t>mieszanego</a:t>
            </a:r>
          </a:p>
          <a:p>
            <a:pPr lvl="1"/>
            <a:r>
              <a:rPr lang="pl-PL" dirty="0" smtClean="0"/>
              <a:t>Julius </a:t>
            </a:r>
            <a:r>
              <a:rPr lang="pl-PL" dirty="0" err="1" smtClean="0"/>
              <a:t>Glaser</a:t>
            </a:r>
            <a:endParaRPr lang="pl-PL" dirty="0" smtClean="0"/>
          </a:p>
          <a:p>
            <a:pPr lvl="1"/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989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/>
              <a:t>1832: Zwód Praw Cesarstwa Rosyjskiego</a:t>
            </a:r>
          </a:p>
          <a:p>
            <a:pPr lvl="1"/>
            <a:r>
              <a:rPr lang="pl-PL" dirty="0"/>
              <a:t>proces inkwizycyjny</a:t>
            </a:r>
          </a:p>
          <a:p>
            <a:pPr lvl="1"/>
            <a:r>
              <a:rPr lang="pl-PL" dirty="0"/>
              <a:t>bez tortur</a:t>
            </a:r>
          </a:p>
          <a:p>
            <a:endParaRPr lang="pl-PL" dirty="0" smtClean="0"/>
          </a:p>
          <a:p>
            <a:r>
              <a:rPr lang="pl-PL" dirty="0" smtClean="0"/>
              <a:t>1864: Ustawa o postępowaniu karnym</a:t>
            </a:r>
          </a:p>
          <a:p>
            <a:pPr lvl="1"/>
            <a:r>
              <a:rPr lang="pl-PL" dirty="0"/>
              <a:t>w</a:t>
            </a:r>
            <a:r>
              <a:rPr lang="pl-PL" dirty="0" smtClean="0"/>
              <a:t>prowadzenie procesu mieszanego</a:t>
            </a:r>
          </a:p>
          <a:p>
            <a:pPr lvl="1"/>
            <a:endParaRPr lang="pl-PL" dirty="0" smtClean="0"/>
          </a:p>
          <a:p>
            <a:pPr lvl="1"/>
            <a:endParaRPr lang="pl-PL" dirty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46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Polski Kodeks Postępowania Karnego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7239000" cy="4846638"/>
          </a:xfrm>
        </p:spPr>
        <p:txBody>
          <a:bodyPr/>
          <a:lstStyle/>
          <a:p>
            <a:endParaRPr lang="pl-PL" dirty="0" smtClean="0"/>
          </a:p>
          <a:p>
            <a:r>
              <a:rPr lang="pl-PL" dirty="0"/>
              <a:t>r</a:t>
            </a:r>
            <a:r>
              <a:rPr lang="pl-PL" dirty="0" smtClean="0"/>
              <a:t>ozporządzenie Prezydenta RP z 1928 r.</a:t>
            </a:r>
          </a:p>
          <a:p>
            <a:endParaRPr lang="pl-PL" dirty="0" smtClean="0"/>
          </a:p>
          <a:p>
            <a:r>
              <a:rPr lang="pl-PL" dirty="0" smtClean="0"/>
              <a:t>obowiązujący od 1 lipca 1929 r.</a:t>
            </a:r>
          </a:p>
          <a:p>
            <a:endParaRPr lang="pl-PL" dirty="0"/>
          </a:p>
          <a:p>
            <a:r>
              <a:rPr lang="pl-PL" dirty="0"/>
              <a:t>p</a:t>
            </a:r>
            <a:r>
              <a:rPr lang="pl-PL" dirty="0" smtClean="0"/>
              <a:t>roces mieszany</a:t>
            </a:r>
          </a:p>
          <a:p>
            <a:endParaRPr lang="pl-PL" dirty="0"/>
          </a:p>
          <a:p>
            <a:r>
              <a:rPr lang="pl-PL" dirty="0" smtClean="0"/>
              <a:t>liberalizacja przepisów procedur zaborczych</a:t>
            </a:r>
          </a:p>
          <a:p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bowiązujący do 31 grudnia 1969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2649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Pytanie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Gdzie wprowadzono proces mieszany najpóźniej: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Font typeface="+mj-lt"/>
              <a:buAutoNum type="alphaUcPeriod"/>
            </a:pPr>
            <a:r>
              <a:rPr lang="pl-PL" dirty="0" smtClean="0"/>
              <a:t>w Warszawie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w</a:t>
            </a:r>
            <a:r>
              <a:rPr lang="pl-PL" dirty="0" smtClean="0"/>
              <a:t> Krakowie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/>
              <a:t>w</a:t>
            </a:r>
            <a:r>
              <a:rPr lang="pl-PL" dirty="0" smtClean="0"/>
              <a:t> Poznaniu</a:t>
            </a:r>
          </a:p>
          <a:p>
            <a:pPr marL="514350" indent="-514350">
              <a:buFont typeface="+mj-lt"/>
              <a:buAutoNum type="alphaUcPeriod"/>
            </a:pPr>
            <a:r>
              <a:rPr lang="pl-PL" dirty="0" smtClean="0"/>
              <a:t>w Wilnie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74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zasady procesu mieszanego </a:t>
            </a:r>
            <a:endParaRPr lang="pl-PL" dirty="0"/>
          </a:p>
        </p:txBody>
      </p:sp>
      <p:sp>
        <p:nvSpPr>
          <p:cNvPr id="2355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/>
              <a:t>śledczość – działanie z urzędu (</a:t>
            </a:r>
            <a:r>
              <a:rPr lang="pl-PL" altLang="pl-PL" i="1" dirty="0"/>
              <a:t>ex officio</a:t>
            </a:r>
            <a:r>
              <a:rPr lang="pl-PL" altLang="pl-PL" dirty="0"/>
              <a:t>)</a:t>
            </a:r>
          </a:p>
          <a:p>
            <a:pPr>
              <a:lnSpc>
                <a:spcPct val="150000"/>
              </a:lnSpc>
            </a:pPr>
            <a:r>
              <a:rPr lang="pl-PL" altLang="pl-PL" dirty="0"/>
              <a:t>skargowość – akt oskarżenia</a:t>
            </a:r>
          </a:p>
          <a:p>
            <a:pPr>
              <a:lnSpc>
                <a:spcPct val="150000"/>
              </a:lnSpc>
            </a:pPr>
            <a:r>
              <a:rPr lang="pl-PL" altLang="pl-PL" dirty="0"/>
              <a:t>prawo do obrony</a:t>
            </a:r>
          </a:p>
          <a:p>
            <a:pPr>
              <a:lnSpc>
                <a:spcPct val="150000"/>
              </a:lnSpc>
            </a:pPr>
            <a:r>
              <a:rPr lang="pl-PL" altLang="pl-PL" dirty="0"/>
              <a:t>domniemanie niewinności</a:t>
            </a:r>
          </a:p>
          <a:p>
            <a:r>
              <a:rPr lang="pl-PL" altLang="pl-PL" i="1" dirty="0"/>
              <a:t>i</a:t>
            </a:r>
            <a:r>
              <a:rPr lang="pl-PL" altLang="pl-PL" i="1" dirty="0" smtClean="0"/>
              <a:t>n dubio pro </a:t>
            </a:r>
            <a:r>
              <a:rPr lang="pl-PL" altLang="pl-PL" i="1" dirty="0" err="1" smtClean="0"/>
              <a:t>reo</a:t>
            </a:r>
            <a:endParaRPr lang="pl-PL" altLang="pl-PL" i="1" dirty="0" smtClean="0"/>
          </a:p>
          <a:p>
            <a:pPr>
              <a:lnSpc>
                <a:spcPct val="150000"/>
              </a:lnSpc>
            </a:pPr>
            <a:r>
              <a:rPr lang="pl-PL" altLang="pl-PL" dirty="0" smtClean="0"/>
              <a:t>jawność </a:t>
            </a:r>
            <a:r>
              <a:rPr lang="pl-PL" altLang="pl-PL" dirty="0" smtClean="0"/>
              <a:t>i ustność (rozprawa)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tajność i pisemność (pp. przygotowawcze)</a:t>
            </a:r>
          </a:p>
          <a:p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zasady procesu mieszanego </a:t>
            </a:r>
            <a:endParaRPr lang="pl-PL" dirty="0"/>
          </a:p>
        </p:txBody>
      </p:sp>
      <p:sp>
        <p:nvSpPr>
          <p:cNvPr id="2355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l-PL" altLang="pl-PL" dirty="0" smtClean="0"/>
              <a:t>równość </a:t>
            </a:r>
            <a:r>
              <a:rPr lang="pl-PL" altLang="pl-PL" dirty="0" smtClean="0"/>
              <a:t>stron (rozprawa)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kontradyktoryjność (rozprawa)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bezpośredniość (rozprawa) 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swobodna ocena dowodów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zasada prawdy </a:t>
            </a:r>
            <a:r>
              <a:rPr lang="pl-PL" altLang="pl-PL" dirty="0" smtClean="0"/>
              <a:t>materialnej</a:t>
            </a:r>
          </a:p>
          <a:p>
            <a:pPr>
              <a:lnSpc>
                <a:spcPct val="150000"/>
              </a:lnSpc>
            </a:pPr>
            <a:r>
              <a:rPr lang="pl-PL" altLang="pl-PL" dirty="0"/>
              <a:t>z</a:t>
            </a:r>
            <a:r>
              <a:rPr lang="pl-PL" altLang="pl-PL" dirty="0" smtClean="0"/>
              <a:t>akaz </a:t>
            </a:r>
            <a:r>
              <a:rPr lang="pl-PL" altLang="pl-PL" i="1" dirty="0" err="1" smtClean="0"/>
              <a:t>reformationis</a:t>
            </a:r>
            <a:r>
              <a:rPr lang="pl-PL" altLang="pl-PL" i="1" dirty="0" smtClean="0"/>
              <a:t> in </a:t>
            </a:r>
            <a:r>
              <a:rPr lang="pl-PL" altLang="pl-PL" i="1" dirty="0" err="1" smtClean="0"/>
              <a:t>peius</a:t>
            </a:r>
            <a:endParaRPr lang="pl-PL" altLang="pl-PL" dirty="0" smtClean="0"/>
          </a:p>
          <a:p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423452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Przebieg procesu</a:t>
            </a:r>
            <a:endParaRPr lang="pl-PL" dirty="0"/>
          </a:p>
        </p:txBody>
      </p:sp>
      <p:sp>
        <p:nvSpPr>
          <p:cNvPr id="24579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29250"/>
            <a:ext cx="3521075" cy="89535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smtClean="0"/>
              <a:t>POSTĘPOWANIE PRZYGOTOWAWCZE</a:t>
            </a:r>
          </a:p>
        </p:txBody>
      </p:sp>
      <p:sp>
        <p:nvSpPr>
          <p:cNvPr id="24580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300" y="5429250"/>
            <a:ext cx="3521075" cy="895350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smtClean="0"/>
              <a:t>ROZPRAWA</a:t>
            </a:r>
            <a:endParaRPr lang="pl-PL" altLang="pl-PL" smtClean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757613" cy="37179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dochodzenie - policja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śledztwo – sędzia śledczy/prokurator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zatrzymanie oskarżonego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gromadzenie dowodów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środki zapobiegawcze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pl-PL" dirty="0" smtClean="0"/>
              <a:t>przygotowanie aktu oskarżenia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pl-PL" dirty="0"/>
          </a:p>
        </p:txBody>
      </p:sp>
      <p:sp>
        <p:nvSpPr>
          <p:cNvPr id="24582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3717925"/>
          </a:xfrm>
        </p:spPr>
        <p:txBody>
          <a:bodyPr/>
          <a:lstStyle/>
          <a:p>
            <a:r>
              <a:rPr lang="pl-PL" altLang="pl-PL" smtClean="0"/>
              <a:t>wniesienie aktu oskarżenia - prokurator</a:t>
            </a:r>
          </a:p>
          <a:p>
            <a:r>
              <a:rPr lang="pl-PL" altLang="pl-PL" smtClean="0"/>
              <a:t>postępowanie dowodowe</a:t>
            </a:r>
          </a:p>
          <a:p>
            <a:r>
              <a:rPr lang="pl-PL" altLang="pl-PL" smtClean="0"/>
              <a:t>wyrok sądu – udział ławy przysięgłych albo ławników</a:t>
            </a:r>
          </a:p>
          <a:p>
            <a:r>
              <a:rPr lang="pl-PL" altLang="pl-PL" smtClean="0"/>
              <a:t>środki odwoławcze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 inkwizycyjny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5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Środki zapobiegawcze</a:t>
            </a:r>
            <a:endParaRPr lang="pl-PL" dirty="0"/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endParaRPr lang="pl-PL" altLang="pl-PL" smtClean="0"/>
          </a:p>
          <a:p>
            <a:r>
              <a:rPr lang="pl-PL" altLang="pl-PL" sz="2800" smtClean="0"/>
              <a:t>poręczenie:</a:t>
            </a:r>
          </a:p>
          <a:p>
            <a:pPr lvl="1"/>
            <a:r>
              <a:rPr lang="pl-PL" altLang="pl-PL" sz="2800" smtClean="0"/>
              <a:t>osobiste</a:t>
            </a:r>
          </a:p>
          <a:p>
            <a:pPr lvl="1"/>
            <a:r>
              <a:rPr lang="pl-PL" altLang="pl-PL" sz="2800" smtClean="0"/>
              <a:t>majątkowe (kaucja)</a:t>
            </a:r>
          </a:p>
          <a:p>
            <a:r>
              <a:rPr lang="pl-PL" altLang="pl-PL" sz="2800" smtClean="0"/>
              <a:t>dozór</a:t>
            </a:r>
          </a:p>
          <a:p>
            <a:r>
              <a:rPr lang="pl-PL" altLang="pl-PL" sz="2800" smtClean="0"/>
              <a:t>zakaz opuszczania miejsca pobytu </a:t>
            </a:r>
          </a:p>
          <a:p>
            <a:r>
              <a:rPr lang="pl-PL" altLang="pl-PL" sz="2800" smtClean="0"/>
              <a:t>areszt</a:t>
            </a:r>
          </a:p>
          <a:p>
            <a:endParaRPr lang="pl-PL" altLang="pl-PL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Środki odwoławcze</a:t>
            </a:r>
            <a:endParaRPr lang="pl-PL" dirty="0"/>
          </a:p>
        </p:txBody>
      </p:sp>
      <p:sp>
        <p:nvSpPr>
          <p:cNvPr id="2662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z="2800" smtClean="0"/>
              <a:t>apelacja</a:t>
            </a:r>
          </a:p>
          <a:p>
            <a:r>
              <a:rPr lang="pl-PL" altLang="pl-PL" sz="2800" smtClean="0"/>
              <a:t>zażalenie</a:t>
            </a:r>
          </a:p>
          <a:p>
            <a:r>
              <a:rPr lang="pl-PL" altLang="pl-PL" sz="2800" smtClean="0"/>
              <a:t>rewizja</a:t>
            </a:r>
          </a:p>
          <a:p>
            <a:r>
              <a:rPr lang="pl-PL" altLang="pl-PL" sz="2800" smtClean="0"/>
              <a:t>kasacja</a:t>
            </a:r>
          </a:p>
          <a:p>
            <a:r>
              <a:rPr lang="pl-PL" altLang="pl-PL" sz="2800" smtClean="0"/>
              <a:t>wznowienie postępowania</a:t>
            </a:r>
          </a:p>
          <a:p>
            <a:endParaRPr lang="pl-PL" altLang="pl-PL" sz="2800" smtClean="0"/>
          </a:p>
          <a:p>
            <a:r>
              <a:rPr lang="pl-PL" altLang="pl-PL" sz="2800" smtClean="0"/>
              <a:t>zakaz </a:t>
            </a:r>
            <a:r>
              <a:rPr lang="pl-PL" altLang="pl-PL" sz="2800" i="1" smtClean="0"/>
              <a:t>reformationis in peius</a:t>
            </a:r>
            <a:endParaRPr lang="pl-PL" altLang="pl-PL" sz="2800" smtClean="0"/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Austria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i="1" dirty="0" err="1" smtClean="0"/>
              <a:t>Theresiana</a:t>
            </a:r>
            <a:r>
              <a:rPr lang="pl-PL" i="1" dirty="0" smtClean="0"/>
              <a:t> </a:t>
            </a:r>
            <a:r>
              <a:rPr lang="pl-PL" dirty="0" smtClean="0"/>
              <a:t>z 1768 r. (tortury do 1776 r.)</a:t>
            </a:r>
            <a:endParaRPr lang="pl-PL" i="1" dirty="0" smtClean="0"/>
          </a:p>
          <a:p>
            <a:pPr>
              <a:lnSpc>
                <a:spcPct val="150000"/>
              </a:lnSpc>
            </a:pPr>
            <a:r>
              <a:rPr lang="pl-PL" dirty="0" smtClean="0"/>
              <a:t>Ordynacja kryminalna Józefa II z 1788 r.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Ustawa karna dla Galicji Zachodniej z 1796 r.</a:t>
            </a:r>
          </a:p>
          <a:p>
            <a:pPr>
              <a:lnSpc>
                <a:spcPct val="150000"/>
              </a:lnSpc>
            </a:pPr>
            <a:r>
              <a:rPr lang="pl-PL" i="1" dirty="0" err="1" smtClean="0"/>
              <a:t>Franciscana</a:t>
            </a:r>
            <a:r>
              <a:rPr lang="pl-PL" i="1" dirty="0" smtClean="0"/>
              <a:t> </a:t>
            </a:r>
            <a:r>
              <a:rPr lang="pl-PL" dirty="0" smtClean="0"/>
              <a:t>z 1803 r.</a:t>
            </a:r>
          </a:p>
        </p:txBody>
      </p:sp>
    </p:spTree>
    <p:extLst>
      <p:ext uri="{BB962C8B-B14F-4D97-AF65-F5344CB8AC3E}">
        <p14:creationId xmlns:p14="http://schemas.microsoft.com/office/powerpoint/2010/main" val="87532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err="1" smtClean="0"/>
              <a:t>Franciscana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/>
              <a:t>b</a:t>
            </a:r>
            <a:r>
              <a:rPr lang="pl-PL" dirty="0" smtClean="0"/>
              <a:t>rak prawa do obrony</a:t>
            </a:r>
          </a:p>
          <a:p>
            <a:r>
              <a:rPr lang="pl-PL" dirty="0"/>
              <a:t>b</a:t>
            </a:r>
            <a:r>
              <a:rPr lang="pl-PL" dirty="0" smtClean="0"/>
              <a:t>rak domniemania niewinności</a:t>
            </a:r>
          </a:p>
          <a:p>
            <a:r>
              <a:rPr lang="pl-PL" dirty="0" smtClean="0"/>
              <a:t>kara za nieposłuszeństwo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egatywna teoria dowodowa</a:t>
            </a:r>
          </a:p>
          <a:p>
            <a:r>
              <a:rPr lang="pl-PL" dirty="0" smtClean="0"/>
              <a:t>rekurs</a:t>
            </a:r>
            <a:endParaRPr lang="pl-PL" dirty="0" smtClean="0"/>
          </a:p>
          <a:p>
            <a:r>
              <a:rPr lang="pl-PL" dirty="0"/>
              <a:t>z</a:t>
            </a:r>
            <a:r>
              <a:rPr lang="pl-PL" dirty="0" smtClean="0"/>
              <a:t>akaz </a:t>
            </a:r>
            <a:r>
              <a:rPr lang="pl-PL" i="1" dirty="0" err="1" smtClean="0"/>
              <a:t>reformationis</a:t>
            </a:r>
            <a:r>
              <a:rPr lang="pl-PL" i="1" dirty="0" smtClean="0"/>
              <a:t> in </a:t>
            </a:r>
            <a:r>
              <a:rPr lang="pl-PL" i="1" dirty="0" err="1" smtClean="0"/>
              <a:t>peius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57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i="1" dirty="0" smtClean="0"/>
              <a:t>Pruska Ordynacja Kryminalna </a:t>
            </a:r>
            <a:r>
              <a:rPr lang="pl-PL" i="1" dirty="0" smtClean="0"/>
              <a:t>z </a:t>
            </a:r>
            <a:r>
              <a:rPr lang="pl-PL" i="1" dirty="0" smtClean="0"/>
              <a:t>1805 r.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brak </a:t>
            </a:r>
            <a:r>
              <a:rPr lang="pl-PL" dirty="0"/>
              <a:t>domniemania </a:t>
            </a:r>
            <a:r>
              <a:rPr lang="pl-PL" dirty="0" smtClean="0"/>
              <a:t>niewinności – kara z podejrzenia</a:t>
            </a:r>
            <a:endParaRPr lang="pl-PL" dirty="0"/>
          </a:p>
          <a:p>
            <a:r>
              <a:rPr lang="pl-PL" dirty="0"/>
              <a:t>kara za nieposłuszeństwo</a:t>
            </a:r>
          </a:p>
          <a:p>
            <a:r>
              <a:rPr lang="pl-PL" dirty="0"/>
              <a:t>p</a:t>
            </a:r>
            <a:r>
              <a:rPr lang="pl-PL" dirty="0" smtClean="0"/>
              <a:t>ozytywna teoria dowodowa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/>
              <a:t>o</a:t>
            </a:r>
            <a:r>
              <a:rPr lang="pl-PL" dirty="0" smtClean="0"/>
              <a:t>graniczone prawo do obrony</a:t>
            </a:r>
          </a:p>
          <a:p>
            <a:r>
              <a:rPr lang="pl-PL" dirty="0" smtClean="0"/>
              <a:t>odwołanie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18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proces mieszany</a:t>
            </a:r>
            <a:endParaRPr lang="pl-PL" dirty="0"/>
          </a:p>
        </p:txBody>
      </p:sp>
      <p:sp>
        <p:nvSpPr>
          <p:cNvPr id="19459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4750" cy="742950"/>
          </a:xfrm>
        </p:spPr>
        <p:txBody>
          <a:bodyPr/>
          <a:lstStyle/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Źródła procesu mieszanego</a:t>
            </a:r>
            <a:endParaRPr lang="pl-PL" dirty="0"/>
          </a:p>
        </p:txBody>
      </p:sp>
      <p:sp>
        <p:nvSpPr>
          <p:cNvPr id="2048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dirty="0" smtClean="0"/>
          </a:p>
          <a:p>
            <a:r>
              <a:rPr lang="pl-PL" altLang="pl-PL" sz="2800" dirty="0" smtClean="0"/>
              <a:t>proces francuski – </a:t>
            </a:r>
            <a:r>
              <a:rPr lang="pl-PL" altLang="pl-PL" sz="2800" dirty="0" smtClean="0"/>
              <a:t>inkwizycyjny (ordonans Ludwika XIV z 1670 r.) </a:t>
            </a:r>
            <a:endParaRPr lang="pl-PL" altLang="pl-PL" sz="2200" dirty="0" smtClean="0"/>
          </a:p>
          <a:p>
            <a:endParaRPr lang="pl-PL" altLang="pl-PL" sz="2800" dirty="0" smtClean="0"/>
          </a:p>
          <a:p>
            <a:r>
              <a:rPr lang="pl-PL" altLang="pl-PL" sz="2800" dirty="0" smtClean="0"/>
              <a:t>proces </a:t>
            </a:r>
            <a:r>
              <a:rPr lang="pl-PL" altLang="pl-PL" sz="2800" dirty="0" smtClean="0"/>
              <a:t>angielski – skargowy</a:t>
            </a:r>
          </a:p>
          <a:p>
            <a:pPr lvl="1"/>
            <a:r>
              <a:rPr lang="pl-PL" altLang="pl-PL" sz="2500" dirty="0" smtClean="0"/>
              <a:t>podmiotowość oskarżonego</a:t>
            </a:r>
          </a:p>
          <a:p>
            <a:pPr lvl="1"/>
            <a:r>
              <a:rPr lang="pl-PL" altLang="pl-PL" sz="2500" dirty="0" smtClean="0"/>
              <a:t>ława przysięgłych</a:t>
            </a:r>
          </a:p>
          <a:p>
            <a:endParaRPr lang="pl-PL" altLang="pl-PL" sz="2800" dirty="0" smtClean="0"/>
          </a:p>
          <a:p>
            <a:r>
              <a:rPr lang="pl-PL" altLang="pl-PL" sz="2800" dirty="0" smtClean="0"/>
              <a:t>doktryna </a:t>
            </a:r>
            <a:r>
              <a:rPr lang="pl-PL" altLang="pl-PL" sz="2800" dirty="0" smtClean="0"/>
              <a:t>humanitarna</a:t>
            </a:r>
          </a:p>
          <a:p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Proces mieszany</a:t>
            </a:r>
            <a:endParaRPr lang="pl-PL" dirty="0"/>
          </a:p>
        </p:txBody>
      </p:sp>
      <p:sp>
        <p:nvSpPr>
          <p:cNvPr id="21507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357813"/>
            <a:ext cx="3521075" cy="9667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smtClean="0"/>
              <a:t>ELEMENTY</a:t>
            </a:r>
          </a:p>
          <a:p>
            <a:r>
              <a:rPr lang="pl-PL" altLang="pl-PL" sz="2400" smtClean="0"/>
              <a:t>INKWIZYCYJNE</a:t>
            </a:r>
          </a:p>
        </p:txBody>
      </p:sp>
      <p:sp>
        <p:nvSpPr>
          <p:cNvPr id="21508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300" y="5357813"/>
            <a:ext cx="3521075" cy="966787"/>
          </a:xfrm>
          <a:ln>
            <a:miter lim="800000"/>
            <a:headEnd/>
            <a:tailEnd/>
          </a:ln>
        </p:spPr>
        <p:txBody>
          <a:bodyPr/>
          <a:lstStyle/>
          <a:p>
            <a:r>
              <a:rPr lang="pl-PL" altLang="pl-PL" sz="2400" smtClean="0"/>
              <a:t>ELEMENTY</a:t>
            </a:r>
          </a:p>
          <a:p>
            <a:r>
              <a:rPr lang="pl-PL" altLang="pl-PL" sz="2400" smtClean="0"/>
              <a:t>SKARGOWE</a:t>
            </a:r>
          </a:p>
        </p:txBody>
      </p:sp>
      <p:sp>
        <p:nvSpPr>
          <p:cNvPr id="21509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325"/>
            <a:ext cx="3686175" cy="3646488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działanie z urzędu </a:t>
            </a:r>
          </a:p>
          <a:p>
            <a:r>
              <a:rPr lang="pl-PL" altLang="pl-PL" smtClean="0"/>
              <a:t>tajne śledztwo/dochodzenie</a:t>
            </a:r>
          </a:p>
          <a:p>
            <a:r>
              <a:rPr lang="pl-PL" altLang="pl-PL" smtClean="0"/>
              <a:t>pisemność postępowania przygotowawczego</a:t>
            </a:r>
          </a:p>
          <a:p>
            <a:r>
              <a:rPr lang="pl-PL" altLang="pl-PL" smtClean="0"/>
              <a:t>prawda materialna</a:t>
            </a:r>
          </a:p>
          <a:p>
            <a:endParaRPr lang="pl-PL" altLang="pl-PL" smtClean="0"/>
          </a:p>
        </p:txBody>
      </p:sp>
      <p:sp>
        <p:nvSpPr>
          <p:cNvPr id="21510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300" y="1711325"/>
            <a:ext cx="3521075" cy="3646488"/>
          </a:xfrm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publiczny (jawny) akt oskarżenia</a:t>
            </a:r>
          </a:p>
          <a:p>
            <a:r>
              <a:rPr lang="pl-PL" altLang="pl-PL" smtClean="0"/>
              <a:t>ustność i jawność rozprawy</a:t>
            </a:r>
          </a:p>
          <a:p>
            <a:r>
              <a:rPr lang="pl-PL" altLang="pl-PL" smtClean="0"/>
              <a:t>kontradyktoryjność</a:t>
            </a:r>
          </a:p>
          <a:p>
            <a:r>
              <a:rPr lang="pl-PL" altLang="pl-PL" smtClean="0"/>
              <a:t>bezpośredniość</a:t>
            </a:r>
          </a:p>
          <a:p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Wprowadzenie procesu mieszanego</a:t>
            </a:r>
            <a:endParaRPr lang="pl-PL" dirty="0"/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altLang="pl-PL" dirty="0" smtClean="0"/>
          </a:p>
          <a:p>
            <a:pPr>
              <a:lnSpc>
                <a:spcPct val="150000"/>
              </a:lnSpc>
            </a:pPr>
            <a:r>
              <a:rPr lang="pl-PL" altLang="pl-PL" dirty="0" smtClean="0"/>
              <a:t>Francja – 1791 (1808)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Prusy/Niemcy – </a:t>
            </a:r>
            <a:r>
              <a:rPr lang="pl-PL" altLang="pl-PL" dirty="0" smtClean="0"/>
              <a:t>1849/1879</a:t>
            </a:r>
            <a:endParaRPr lang="pl-PL" altLang="pl-PL" dirty="0" smtClean="0"/>
          </a:p>
          <a:p>
            <a:pPr>
              <a:lnSpc>
                <a:spcPct val="150000"/>
              </a:lnSpc>
            </a:pPr>
            <a:r>
              <a:rPr lang="pl-PL" altLang="pl-PL" dirty="0" smtClean="0"/>
              <a:t>Austria – 1850 (1873)</a:t>
            </a:r>
          </a:p>
          <a:p>
            <a:pPr>
              <a:lnSpc>
                <a:spcPct val="150000"/>
              </a:lnSpc>
            </a:pPr>
            <a:r>
              <a:rPr lang="pl-PL" altLang="pl-PL" dirty="0" smtClean="0"/>
              <a:t>Rosja – 1864 (1876 w Kongresówce)</a:t>
            </a:r>
          </a:p>
          <a:p>
            <a:pPr marL="0" indent="0">
              <a:buNone/>
            </a:pPr>
            <a:endParaRPr lang="pl-PL" altLang="pl-PL" dirty="0" smtClean="0"/>
          </a:p>
          <a:p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gaty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357</TotalTime>
  <Words>506</Words>
  <Application>Microsoft Office PowerPoint</Application>
  <PresentationFormat>Pokaz na ekranie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2" baseType="lpstr">
      <vt:lpstr>Bogaty</vt:lpstr>
      <vt:lpstr>Procedura karna</vt:lpstr>
      <vt:lpstr>Proces inkwizycyjny</vt:lpstr>
      <vt:lpstr>Austria</vt:lpstr>
      <vt:lpstr>Franciscana</vt:lpstr>
      <vt:lpstr>Pruska Ordynacja Kryminalna z 1805 r.</vt:lpstr>
      <vt:lpstr>proces mieszany</vt:lpstr>
      <vt:lpstr>Źródła procesu mieszanego</vt:lpstr>
      <vt:lpstr>Proces mieszany</vt:lpstr>
      <vt:lpstr>Wprowadzenie procesu mieszanego</vt:lpstr>
      <vt:lpstr>Francja</vt:lpstr>
      <vt:lpstr>Księstwo Warszawskie</vt:lpstr>
      <vt:lpstr>Prusy / Niemcy</vt:lpstr>
      <vt:lpstr>Austria</vt:lpstr>
      <vt:lpstr>Rosja</vt:lpstr>
      <vt:lpstr>Polski Kodeks Postępowania Karnego</vt:lpstr>
      <vt:lpstr>Pytanie</vt:lpstr>
      <vt:lpstr>zasady procesu mieszanego </vt:lpstr>
      <vt:lpstr>zasady procesu mieszanego </vt:lpstr>
      <vt:lpstr>Przebieg procesu</vt:lpstr>
      <vt:lpstr>Środki zapobiegawcze</vt:lpstr>
      <vt:lpstr>Środki odwoławcze</vt:lpstr>
    </vt:vector>
  </TitlesOfParts>
  <Company>AGH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karne</dc:title>
  <dc:creator>Michalik</dc:creator>
  <cp:lastModifiedBy>Piotr Michalik</cp:lastModifiedBy>
  <cp:revision>70</cp:revision>
  <dcterms:created xsi:type="dcterms:W3CDTF">2011-06-07T11:21:39Z</dcterms:created>
  <dcterms:modified xsi:type="dcterms:W3CDTF">2015-05-08T15:27:12Z</dcterms:modified>
</cp:coreProperties>
</file>