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0" r:id="rId5"/>
    <p:sldId id="321" r:id="rId6"/>
    <p:sldId id="320" r:id="rId7"/>
    <p:sldId id="326" r:id="rId8"/>
    <p:sldId id="327" r:id="rId9"/>
    <p:sldId id="329" r:id="rId10"/>
    <p:sldId id="330" r:id="rId11"/>
    <p:sldId id="331" r:id="rId12"/>
    <p:sldId id="260" r:id="rId13"/>
    <p:sldId id="328" r:id="rId14"/>
    <p:sldId id="299" r:id="rId15"/>
    <p:sldId id="325" r:id="rId16"/>
    <p:sldId id="313" r:id="rId17"/>
    <p:sldId id="314" r:id="rId18"/>
    <p:sldId id="316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9982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2021-01-13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2021-01-13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2021-01-13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2021-01-13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2021-01-13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2021-01-13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2021-01-13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2021-01-13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2021-01-13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2021-01-13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2021-01-13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6C9D-F0A4-4A21-A7A8-31F084F0884E}" type="datetimeFigureOut">
              <a:rPr lang="pl-PL" smtClean="0"/>
              <a:pPr/>
              <a:t>2021-01-13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>POWSZECHNA HISTORIA PRAWA </a:t>
            </a:r>
            <a:br>
              <a:rPr lang="pl-PL" dirty="0"/>
            </a:br>
            <a:r>
              <a:rPr lang="pl-PL" dirty="0"/>
              <a:t>- prawo osobowe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85910" y="3571876"/>
            <a:ext cx="6400800" cy="1752600"/>
          </a:xfrm>
        </p:spPr>
        <p:txBody>
          <a:bodyPr/>
          <a:lstStyle/>
          <a:p>
            <a:r>
              <a:rPr lang="pl-PL" dirty="0"/>
              <a:t>dr Jan Halberda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NIEMIECKIE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/>
              <a:t>§ 1354. Do męża należy rozstrzyganie we wszystkich sprawach tyczących się wspólności małżeńskiego życia; w szczególności wyznacza on miejsce zamieszkania i mieszkanie.</a:t>
            </a:r>
          </a:p>
          <a:p>
            <a:pPr>
              <a:buNone/>
            </a:pPr>
            <a:r>
              <a:rPr lang="pl-PL" dirty="0"/>
              <a:t>Żona nie jest obowiązaną stosować się do rozstrzygnięcia męża, jeżeli to rozstrzygnięcie przedstawia się jako nadużycie jego prawa.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§ 1363. Przez zawarcie małżeństwa zarząd majątku żony i prawo do pobierania użytków przechodzi pod władzę męża (mienie wniesione).</a:t>
            </a:r>
          </a:p>
          <a:p>
            <a:pPr>
              <a:buNone/>
            </a:pPr>
            <a:r>
              <a:rPr lang="pl-PL" dirty="0"/>
              <a:t>Do mienia wniesionego należy także majątek, który żona nabywa podczas trwania małżeństwa.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NIEMIECKIE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 </a:t>
            </a:r>
          </a:p>
          <a:p>
            <a:r>
              <a:rPr lang="pl-PL" dirty="0"/>
              <a:t>§ 1719. Przez wstąpienie ojca w związek małżeński z matką, dziecko nieślubne uzyskuje z chwilą zawarcia małżeństwa stanowisko prawne dziecka ślubnego.</a:t>
            </a:r>
          </a:p>
          <a:p>
            <a:endParaRPr lang="pl-PL" dirty="0"/>
          </a:p>
          <a:p>
            <a:pPr algn="r"/>
            <a:r>
              <a:rPr lang="pl-PL" sz="3600" i="1" dirty="0">
                <a:solidFill>
                  <a:srgbClr val="FF0000"/>
                </a:solidFill>
              </a:rPr>
              <a:t>LEGITIMATIO PER SUBSEQUENS MATRIMONIUM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NABYWANIE ZDOLNOŚCI PRAWNEJ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147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URODZENIE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Calibri"/>
                          <a:ea typeface="Calibri"/>
                          <a:cs typeface="Times New Roman"/>
                        </a:rPr>
                        <a:t>ŻYWE DZIECKO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KRZYK SŁYSZANY PRZEZ ŚCIANĘ, OTWARCIE OCZU, OBRZUCENIE ŚCIAN WZROKIEM, PRZEŻYCIE PARU DNI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PRZYJĘCIE DO RODZINY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Calibri"/>
                          <a:ea typeface="Calibri"/>
                          <a:cs typeface="Times New Roman"/>
                        </a:rPr>
                        <a:t>NADANIE IMIENIA, PODNIESIENIE PRZEZ OJCA (</a:t>
                      </a:r>
                      <a:r>
                        <a:rPr lang="pl-PL" sz="2000" i="1">
                          <a:latin typeface="Calibri"/>
                          <a:ea typeface="Calibri"/>
                          <a:cs typeface="Times New Roman"/>
                        </a:rPr>
                        <a:t>SUBLATIO</a:t>
                      </a:r>
                      <a:r>
                        <a:rPr lang="pl-PL" sz="2000">
                          <a:latin typeface="Calibri"/>
                          <a:ea typeface="Calibri"/>
                          <a:cs typeface="Times New Roman"/>
                        </a:rPr>
                        <a:t>), DANIE MU POKARMU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POCZĘCIE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Calibri"/>
                          <a:ea typeface="Calibri"/>
                          <a:cs typeface="Times New Roman"/>
                        </a:rPr>
                        <a:t>OCHRONA OGRANICZONA (PR.SPADK., KARNE)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000" i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nasciturus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pro </a:t>
                      </a:r>
                      <a:r>
                        <a:rPr lang="en-US" sz="2000" i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iam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i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nato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i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habetur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2000" i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quotiens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de </a:t>
                      </a:r>
                      <a:r>
                        <a:rPr lang="en-US" sz="2000" i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commodis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i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eius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i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agitur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)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WYZWOLENIE NIEWOLNIKA, ITP.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6" name="Łącznik prosty ze strzałką 5"/>
          <p:cNvCxnSpPr/>
          <p:nvPr/>
        </p:nvCxnSpPr>
        <p:spPr>
          <a:xfrm>
            <a:off x="928662" y="6072206"/>
            <a:ext cx="6929486" cy="158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PRAWO AUSTRIACKIE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17681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600" dirty="0"/>
              <a:t>§. 22. Nieurodzone nawet dzieci, zostają pod opieką ustawy cywilnej od chwili ich poczęcia. Uważane są za urodzone ze względu na prawa ich własne, nie zaś na prawa osób trzecich; jednakże dziecię urodzone nieżywe, uważane jest ze względu na prawa, </a:t>
            </a:r>
            <a:r>
              <a:rPr lang="pl-PL" sz="2600" dirty="0" err="1"/>
              <a:t>któreby</a:t>
            </a:r>
            <a:r>
              <a:rPr lang="pl-PL" sz="2600" dirty="0"/>
              <a:t> mu, gdyby żyło, służyły, jak gdyby nigdy </a:t>
            </a:r>
            <a:r>
              <a:rPr lang="pl-PL" sz="2600" dirty="0" err="1"/>
              <a:t>poczętem</a:t>
            </a:r>
            <a:r>
              <a:rPr lang="pl-PL" sz="2600" dirty="0"/>
              <a:t> nie było.</a:t>
            </a:r>
          </a:p>
          <a:p>
            <a:pPr>
              <a:buNone/>
            </a:pPr>
            <a:endParaRPr lang="pl-PL" sz="2600" dirty="0"/>
          </a:p>
          <a:p>
            <a:pPr algn="r">
              <a:buNone/>
            </a:pPr>
            <a:r>
              <a:rPr lang="en-US" sz="3000" dirty="0">
                <a:solidFill>
                  <a:srgbClr val="FF0000"/>
                </a:solidFill>
                <a:ea typeface="Calibri"/>
                <a:cs typeface="Arial"/>
              </a:rPr>
              <a:t>NASCITURUS PRO IAM NATO HABETUR, QUOTIENS DE COMMODIS EIUS AGITUR</a:t>
            </a:r>
            <a:endParaRPr lang="pl-PL" sz="3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sz="2600" dirty="0"/>
              <a:t> </a:t>
            </a:r>
          </a:p>
        </p:txBody>
      </p:sp>
      <p:sp>
        <p:nvSpPr>
          <p:cNvPr id="5" name="Prostokąt 4"/>
          <p:cNvSpPr/>
          <p:nvPr/>
        </p:nvSpPr>
        <p:spPr>
          <a:xfrm rot="15111689">
            <a:off x="2286000" y="3064285"/>
            <a:ext cx="4572000" cy="3921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ea typeface="Calibri"/>
                <a:cs typeface="Times New Roman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UTRATA ZDOLNOŚCI PRAWNEJ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dirty="0"/>
              <a:t> 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57159" y="1397000"/>
          <a:ext cx="8501121" cy="38409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337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3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337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/>
                        <a:t>ŚMIERĆ FIZYCZNA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/>
                        <a:t> 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/>
                        <a:t>ŚMIERĆ CYWILNA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/>
                        <a:t>PR.ANG., FRANC. – SKUTEK SKAZANIA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/>
                        <a:t>PR.MAJĄTKOWE (SPADK.), MAŁŻ.,  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/>
                        <a:t>ŚMIERĆ KLASZTORNA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/>
                        <a:t>PR.ANG., FRANC. – WSTĄPIENIE DLA KLASZTORU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/>
                        <a:t>J.W.  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/>
                        <a:t>ŚMIERĆ</a:t>
                      </a:r>
                      <a:r>
                        <a:rPr lang="pl-PL" sz="1800" baseline="0" dirty="0"/>
                        <a:t> DOMNIEMANA, </a:t>
                      </a:r>
                      <a:r>
                        <a:rPr lang="pl-PL" sz="1800" dirty="0"/>
                        <a:t>UZNANIE ZA ZMARŁEGO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/>
                        <a:t> XIX W.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/>
                        <a:t> J.W.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/>
                        <a:t>NIEWOLA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/>
                        <a:t>IUS NAUFRAGII, UJĘCIE CUDZOZIEMCA 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/>
                        <a:t> 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/>
                        <a:t>WYWOŁANIE/PROSKRYPCJA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/>
                        <a:t>PR.NIEM. – ZAOCZNY WYROK ŚMIERCI, WYJĘCIE SPOD PRAWA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/>
                        <a:t>BRAK OCHRONY PRAWNEJ 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cxnSp>
        <p:nvCxnSpPr>
          <p:cNvPr id="5" name="Łącznik prosty ze strzałką 4"/>
          <p:cNvCxnSpPr/>
          <p:nvPr/>
        </p:nvCxnSpPr>
        <p:spPr>
          <a:xfrm>
            <a:off x="928662" y="6072206"/>
            <a:ext cx="6929486" cy="158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PRAWO FRANCUSKIE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5500" dirty="0"/>
              <a:t>25. Przez ……, traci skazany własność wszystkich dóbr które posiadał; spadek otworzony </a:t>
            </a:r>
            <a:r>
              <a:rPr lang="pl-PL" sz="5500" dirty="0" err="1"/>
              <a:t>iest</a:t>
            </a:r>
            <a:r>
              <a:rPr lang="pl-PL" sz="5500" dirty="0"/>
              <a:t> dla wszystkich dziedziców po nim; ci </a:t>
            </a:r>
            <a:r>
              <a:rPr lang="pl-PL" sz="5500" dirty="0" err="1"/>
              <a:t>obeymuią</a:t>
            </a:r>
            <a:r>
              <a:rPr lang="pl-PL" sz="5500" dirty="0"/>
              <a:t> dobra </a:t>
            </a:r>
            <a:r>
              <a:rPr lang="pl-PL" sz="5500" dirty="0" err="1"/>
              <a:t>iego</a:t>
            </a:r>
            <a:r>
              <a:rPr lang="pl-PL" sz="5500" dirty="0"/>
              <a:t> w </a:t>
            </a:r>
            <a:r>
              <a:rPr lang="pl-PL" sz="5500" dirty="0" err="1"/>
              <a:t>takimże</a:t>
            </a:r>
            <a:r>
              <a:rPr lang="pl-PL" sz="5500" dirty="0"/>
              <a:t> samym sposobie, </a:t>
            </a:r>
            <a:r>
              <a:rPr lang="pl-PL" sz="5500" dirty="0" err="1"/>
              <a:t>iak</a:t>
            </a:r>
            <a:r>
              <a:rPr lang="pl-PL" sz="5500" dirty="0"/>
              <a:t> gdyby umarł naturalnie i bez testamentu.    (…) Nie może ani rozporządzać dobrami </a:t>
            </a:r>
            <a:r>
              <a:rPr lang="pl-PL" sz="5500" dirty="0" err="1"/>
              <a:t>swemi</a:t>
            </a:r>
            <a:r>
              <a:rPr lang="pl-PL" sz="5500" dirty="0"/>
              <a:t>, w całości lub w części, bądź przez darowizny między </a:t>
            </a:r>
            <a:r>
              <a:rPr lang="pl-PL" sz="5500" dirty="0" err="1"/>
              <a:t>żyiącemi</a:t>
            </a:r>
            <a:r>
              <a:rPr lang="pl-PL" sz="5500" dirty="0"/>
              <a:t>, bądź przez </a:t>
            </a:r>
            <a:r>
              <a:rPr lang="pl-PL" sz="5500" dirty="0" err="1"/>
              <a:t>testamenta</a:t>
            </a:r>
            <a:r>
              <a:rPr lang="pl-PL" sz="5500" dirty="0"/>
              <a:t>, ani cokolwiek bądź </a:t>
            </a:r>
            <a:r>
              <a:rPr lang="pl-PL" sz="5500" dirty="0" err="1"/>
              <a:t>przyymować</a:t>
            </a:r>
            <a:r>
              <a:rPr lang="pl-PL" sz="5500" dirty="0"/>
              <a:t> pod tym tytułem, chyba tylko na alimenta.  (…) Nie może wchodzić w małżeńskie związki, </a:t>
            </a:r>
            <a:r>
              <a:rPr lang="pl-PL" sz="5500" dirty="0" err="1"/>
              <a:t>któreby</a:t>
            </a:r>
            <a:r>
              <a:rPr lang="pl-PL" sz="5500" dirty="0"/>
              <a:t> </a:t>
            </a:r>
            <a:r>
              <a:rPr lang="pl-PL" sz="5500" dirty="0" err="1"/>
              <a:t>iakiżkolwiek</a:t>
            </a:r>
            <a:r>
              <a:rPr lang="pl-PL" sz="5500" dirty="0"/>
              <a:t> skutek cywilny przynosiły. Jeżeli zawarł </a:t>
            </a:r>
            <a:r>
              <a:rPr lang="pl-PL" sz="5500" dirty="0" err="1"/>
              <a:t>pierwéy</a:t>
            </a:r>
            <a:r>
              <a:rPr lang="pl-PL" sz="5500" dirty="0"/>
              <a:t> małżeński związek, ten się </a:t>
            </a:r>
            <a:r>
              <a:rPr lang="pl-PL" sz="5500" dirty="0" err="1"/>
              <a:t>rozwięzuie</a:t>
            </a:r>
            <a:r>
              <a:rPr lang="pl-PL" sz="5500" dirty="0"/>
              <a:t>, co do wszelkich skutków </a:t>
            </a:r>
            <a:r>
              <a:rPr lang="pl-PL" sz="5500" dirty="0" err="1"/>
              <a:t>cywilnych.Żona</a:t>
            </a:r>
            <a:r>
              <a:rPr lang="pl-PL" sz="5500" dirty="0"/>
              <a:t> </a:t>
            </a:r>
            <a:r>
              <a:rPr lang="pl-PL" sz="5500" dirty="0" err="1"/>
              <a:t>iego</a:t>
            </a:r>
            <a:r>
              <a:rPr lang="pl-PL" sz="5500" dirty="0"/>
              <a:t> i dziedzice po nim, mogą używać praw im służących, i działać </a:t>
            </a:r>
            <a:r>
              <a:rPr lang="pl-PL" sz="5500" dirty="0" err="1"/>
              <a:t>iakby</a:t>
            </a:r>
            <a:r>
              <a:rPr lang="pl-PL" sz="5500" dirty="0"/>
              <a:t> po </a:t>
            </a:r>
            <a:r>
              <a:rPr lang="pl-PL" sz="5500" dirty="0" err="1"/>
              <a:t>naturalney</a:t>
            </a:r>
            <a:r>
              <a:rPr lang="pl-PL" sz="5500" dirty="0"/>
              <a:t> </a:t>
            </a:r>
            <a:r>
              <a:rPr lang="pl-PL" sz="5500" dirty="0" err="1"/>
              <a:t>iego</a:t>
            </a:r>
            <a:r>
              <a:rPr lang="pl-PL" sz="5500" dirty="0"/>
              <a:t> śmierci.</a:t>
            </a:r>
          </a:p>
          <a:p>
            <a:pPr algn="ctr">
              <a:buNone/>
            </a:pPr>
            <a:endParaRPr lang="pl-PL" sz="4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ZDOLNOŚĆ DO CZYNNOŚCI PRAWNYCH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82917"/>
              </p:ext>
            </p:extLst>
          </p:nvPr>
        </p:nvGraphicFramePr>
        <p:xfrm>
          <a:off x="457200" y="1600200"/>
          <a:ext cx="8229600" cy="504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719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289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WIEK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POCZĄTKOWO DECYDOWAŁY TESTY </a:t>
                      </a:r>
                      <a:r>
                        <a:rPr lang="pl-PL" sz="1600" i="1" dirty="0">
                          <a:latin typeface="Calibri"/>
                          <a:ea typeface="Calibri"/>
                          <a:cs typeface="Times New Roman"/>
                        </a:rPr>
                        <a:t>IN CONCRETO: </a:t>
                      </a: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SPRAWNOŚĆ/ MĘŻNOŚĆ/ BROŃ, POTEM GRANICA ABSTRAKCYJNA – 10-15 LAT (KOBIETY WCZEŚNIEJ);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OD XVI W. METRYKI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TREND KU WPROWADZENIU 3 ETAPÓW, KU USTALENIU ABSTRAKCYJNYCH GRANIC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MAŁOLETNOŚĆ (DO 12-15 LAT),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LATA SPRAWNE (DOJRZAŁOŚĆ, DO 21-25 LAT),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LATA ROZTROPNE (PEŁNOLETNOŚĆ)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GRANICA 20 (ZGB) -21 LAT (KN, ABGB, BGB)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PŁEĆ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KOBIETY PRZEZ CAŁE ŻYCIE POD OPIEKĄ (</a:t>
                      </a:r>
                      <a:r>
                        <a:rPr lang="pl-PL" sz="1600" i="1" dirty="0">
                          <a:latin typeface="Calibri"/>
                          <a:ea typeface="Calibri"/>
                          <a:cs typeface="Times New Roman"/>
                        </a:rPr>
                        <a:t>MUNDIUM</a:t>
                      </a: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); MNIEJSZE OGRANICZENIA W PRAWIE  MIEJSKIM; ASYSTENCJA W SĄDZIE, BRAK ZDOLNOŚĆ DO CZ. PR. I ZARZĄDU MAJĄTKIEM W MAŁŻEŃSTWIE,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OBECNIE - BRAK OGRANICZEŃ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>
                          <a:latin typeface="Calibri"/>
                          <a:ea typeface="Calibri"/>
                          <a:cs typeface="Times New Roman"/>
                        </a:rPr>
                        <a:t>ZDRO-WIE</a:t>
                      </a: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POCZĄTKOWO FIZYCZNE, POTEM PSYCHICZNE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OBECNIE – DOPUSZCZALNOŚĆ UBEZWŁASNOWOLNIENIA</a:t>
                      </a:r>
                      <a:r>
                        <a:rPr lang="pl-PL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TRYB ŻYCIA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USTANOWIENIE KURATELI (DLA 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MARNOTRAWCÓW)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OBECNIE – DOPUSZCZALNOŚĆ UBEZWŁASNOWOLNIENIA</a:t>
                      </a:r>
                      <a:r>
                        <a:rPr lang="pl-PL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l-PL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OSOBY PRAWNE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i="1" dirty="0"/>
              <a:t> </a:t>
            </a:r>
            <a:r>
              <a:rPr lang="pl-PL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5" y="1714488"/>
          <a:ext cx="8358246" cy="490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ŚREDNIOWIECZE – KOLEKTYWIZM,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TEORIA FIKCJI – OSOBA FIKCYJNA (KOMENTATORZY), OSOBA MISTYCZNA (KANONIŚCI), OSOBA MORALNA (PR.NATURALNE)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KORPORACJE (ZWIĄZKI OSÓB):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- ZW. POLITYCZNE: PAŃSTWO (O ILE NIE PATRIMONIUM),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- GMINY, MIASTA, OPOLA, GROMADY (MAJĄTEK, OBOWIĄZKI, BURMISTRZ/SOŁTYS),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- ZW. RELIGIJNE (KAPITUŁY, KLASZTORY, KOLEGIATY, KAHAŁY),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- ZW. ZAWODOWE (GILDIE I CECHY),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- ZW. HUMANITARNE (BRACTWA),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- ZW. NAUKOWE (UJ),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- ZW.KAPITAŁOWE (SPÓŁKI OD XVI W.)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FUNDACJE (MASY MAJĄTKOWE):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- PIAE CAUSAE – MAJĄTEK PRZEZNACZONY NA CELE DOBROCZYNNE,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- ZAKŁADY UŻYTECZNOŚCI PUBLICZNEJ (PRZYTUŁKI, SZPITALE)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XIX WIEK –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INDYWIDUALIZM,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NIECHĘĆ DO OSÓB PRAWNYCH (POTĘGA KOŚCIOŁA, OBAWA RUCHÓW WYWROTOWYCH)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T.FIKCJI – SAVIGNY, T.REALNA – OTTO GIERKE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LANDRECHT – NIE MA PRZEPISÓW,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ABGB – NIE MA, TYLKO W USTAWACH POLIT.,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KN – NIE MA, WSPOMINA O GMINACH I SP,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BGB I ZBG – KOMPLEKSOWA REGULACJA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ZASADY POWSTAWANIA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– TRYB KONCESYJNY (Z REGUŁY FUNDACJE),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– TRYB NORMATYWNY – REJESTRACYJNY (Z CZASEM: Z REGUŁY KORPORACJE)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OSOBY PRAWNE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57158" y="1397000"/>
          <a:ext cx="8429683" cy="42062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785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437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/>
                          <a:ea typeface="Calibri"/>
                          <a:cs typeface="Times New Roman"/>
                        </a:rPr>
                        <a:t>FRANCJA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Calibri"/>
                          <a:ea typeface="Calibri"/>
                          <a:cs typeface="Times New Roman"/>
                        </a:rPr>
                        <a:t>USTAWA LE CHAPELLIER 1791 – ZAKAZ KOALICJI ROBOTNIKÓW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Calibri"/>
                          <a:ea typeface="Calibri"/>
                          <a:cs typeface="Times New Roman"/>
                        </a:rPr>
                        <a:t>XIX W. – STOW.UŻYTECZNOŚCI (KONCESJA), STOW.NIEZAROBKOWE (ZAKAZ)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Calibri"/>
                          <a:ea typeface="Calibri"/>
                          <a:cs typeface="Times New Roman"/>
                        </a:rPr>
                        <a:t>USTAWA WALDECK-ROUSSEAU 1901 – STOW. (REJESTR.; BEZ WYZNANIOWYCH)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/>
                          <a:ea typeface="Calibri"/>
                          <a:cs typeface="Times New Roman"/>
                        </a:rPr>
                        <a:t>NIEMCY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Calibri"/>
                          <a:ea typeface="Calibri"/>
                          <a:cs typeface="Times New Roman"/>
                        </a:rPr>
                        <a:t>STOW.GOSP. (KONCESJA),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Calibri"/>
                          <a:ea typeface="Calibri"/>
                          <a:cs typeface="Times New Roman"/>
                        </a:rPr>
                        <a:t>STOW.W CELACH IDEALNYCH (REJESTR., Z MOŻL.SPRZECIWU WŁADZY)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/>
                          <a:ea typeface="Calibri"/>
                          <a:cs typeface="Times New Roman"/>
                        </a:rPr>
                        <a:t>SZWAJCARIA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/>
                          <a:ea typeface="Calibri"/>
                          <a:cs typeface="Times New Roman"/>
                        </a:rPr>
                        <a:t>REJESTR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pl-PL" dirty="0"/>
              <a:t>PRZEDMIOT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4000" dirty="0" smtClean="0"/>
              <a:t>Zdolność prawna = </a:t>
            </a:r>
            <a:r>
              <a:rPr lang="pl-PL" sz="4000" dirty="0" smtClean="0"/>
              <a:t>Kto </a:t>
            </a:r>
            <a:r>
              <a:rPr lang="pl-PL" sz="4000" dirty="0"/>
              <a:t>i w jakim zakresie jest podmiotem prawa („BYĆ”, „MIEĆ</a:t>
            </a:r>
            <a:r>
              <a:rPr lang="pl-PL" sz="4000" dirty="0" smtClean="0"/>
              <a:t>”)? </a:t>
            </a:r>
            <a:endParaRPr lang="pl-PL" sz="4000" dirty="0"/>
          </a:p>
          <a:p>
            <a:pPr>
              <a:buNone/>
            </a:pPr>
            <a:endParaRPr lang="pl-PL" sz="4000" dirty="0"/>
          </a:p>
          <a:p>
            <a:pPr>
              <a:buNone/>
            </a:pPr>
            <a:r>
              <a:rPr lang="pl-PL" sz="4000" dirty="0" smtClean="0"/>
              <a:t>Zdolność do czynności prawnych = Kto </a:t>
            </a:r>
            <a:r>
              <a:rPr lang="pl-PL" sz="4000" dirty="0"/>
              <a:t>i w jakim zakresie może DZIAŁAĆ?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pl-PL" b="1" dirty="0"/>
              <a:t>ZDOLNOŚĆ PRAWNA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1600" dirty="0"/>
              <a:t>Możność bycia podmiotem praw i obowiązków</a:t>
            </a:r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71472" y="2000241"/>
          <a:ext cx="8072494" cy="468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88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436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0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A) PRAWO FEUDALNE -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Calibri"/>
                          <a:ea typeface="Calibri"/>
                          <a:cs typeface="Times New Roman"/>
                        </a:rPr>
                        <a:t>B) PRAWO OD XIX W. –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3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0%=x – BRAK ZDOLNOŚCI PRAWNEJ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0%&lt;x&lt;100% – CZĘŚCIOWA ZDOLNOŚĆ PRAWNA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0%&lt;x&lt;100% – WZGLĘDNA ZDOLNOŚĆ PRAWNA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0%=x – BRAK ZDOLNOŚCI PRAWNEJ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100%=x – PEŁNA ZDOLNOŚĆ PRAWNA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0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latin typeface="Calibri"/>
                          <a:ea typeface="Calibri"/>
                          <a:cs typeface="Times New Roman"/>
                        </a:rPr>
                        <a:t>ZASADY REWOLUCJI FRANCUSKIEJ (WOLNOŚĆ, RÓWNOŚĆ, BRATERSTWO), DEKL. 1789 (WOLNOŚĆ, WŁASNOŚĆ, OPÓR PRZECIW UCISKOWI)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Calibri"/>
                          <a:ea typeface="Calibri"/>
                          <a:cs typeface="Times New Roman"/>
                        </a:rPr>
                        <a:t>KOLEKTYWIZM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INDYWIDUALIZM, WOLNOŚĆ JEDNOSTKI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Calibri"/>
                          <a:ea typeface="Calibri"/>
                          <a:cs typeface="Times New Roman"/>
                        </a:rPr>
                        <a:t>(m.in.) STANOWOŚĆ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POWSZECHNOŚĆ, RÓWNOŚĆ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OGRANICZENIA ZDOLNOŚCI PRAWNEJ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119646"/>
              </p:ext>
            </p:extLst>
          </p:nvPr>
        </p:nvGraphicFramePr>
        <p:xfrm>
          <a:off x="457200" y="1600200"/>
          <a:ext cx="8229600" cy="46509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4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464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CECHA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PRZYCZYNA OGR.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STOPIEŃ OGR.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ZAKRESY OGR.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OKRES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DZISIAJ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WOLNOŚĆ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NIEWOLA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ZNP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- </a:t>
                      </a:r>
                      <a:r>
                        <a:rPr lang="pl-PL" sz="1600" dirty="0" smtClean="0"/>
                        <a:t/>
                      </a:r>
                      <a:br>
                        <a:rPr lang="pl-PL" sz="1600" dirty="0" smtClean="0"/>
                      </a:b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WCZ.ŚREDN</a:t>
                      </a:r>
                      <a:r>
                        <a:rPr lang="pl-PL" sz="1600" dirty="0" smtClean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(pojęcie IUS NAUFRAGII)</a:t>
                      </a:r>
                      <a:endParaRPr lang="pl-PL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NIE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STANOWOŚĆ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PRZYNALEŻNOŚĆ DO STANU: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CZP/ WZP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PRAWA: MAŁŻ., OPIEK., SPADK., RZECZ., KARNE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PR.FEUD., XIX W. (ALE NIEKTÓRZY SĄ RÓWNIEJSI – PRZYW.FEUD. -LANDRECHT, USTAWY POLIT. W AUSTRII)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NIE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SZLACHTA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HANDEL I RZEMIOSŁO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/>
                        <a:t>DUCHOWIEŃ-STWO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PR.LENNE, NIER., SPADK.,  OPIEKA,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MIESZCZANIE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J.W., 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CHŁOPI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J.W., ZAMIESZK., PR.SPADK.,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OGRANICZENIA ZDOLNOŚCI PRAWNEJ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077607"/>
              </p:ext>
            </p:extLst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4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96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87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44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CECHA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PRZYCZYNA OGR.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STOPIEŃ OGR.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ZAKRESY OGR.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OKRES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DZISIAJ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/>
                        <a:t>POCHO-DZENIE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CUDZOZIEMIEC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ZNP -&gt; CZP 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NIERUCH., IUS ALBINAGII ­KADUK, DETRAKT; ZAS. GOŚCINNOŚCI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WCZ.ŚREDN. -&gt; PR.FEUD.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W PEWNYM ZAKRESIE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POCHO-DZENIE</a:t>
                      </a:r>
                      <a:r>
                        <a:rPr lang="pl-PL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I RELIGIA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ŻYDZI (NIEPRZYJACIELE CHRYSTUSA / SŁUDZY SKARBU) 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CZP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MAŁŻ., NIERUCH., UBIÓR, ZAMIESZK., URZĘDY, SŁUDZY, ŚWIADKOWIE,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PR. FEUD., XIX W. (W ABGB – ZGODA PRZY MAŁŻ.)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NIE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RELIGIA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INNOWIERCY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CZP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MAŁŻ., NIERUCH., URZĘDY, SŁUDZY, ŚWIADKOWIE, 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PR. FEUD., XIX W.; ZWŁ. </a:t>
                      </a:r>
                      <a:r>
                        <a:rPr lang="pl-PL" sz="1600" dirty="0"/>
                        <a:t>OD REF.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NIE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PŁEĆ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KOBIETY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CZP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SPADK.NIERUCH., </a:t>
                      </a:r>
                      <a:r>
                        <a:rPr lang="pl-PL" sz="1600" dirty="0" smtClean="0"/>
                        <a:t>OPIEKA,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PR. FEUD., XIX W. (KN, ABGB, BGB)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NIE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OGRANICZENIA ZDOLNOŚCI PRAWNEJ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753173"/>
              </p:ext>
            </p:extLst>
          </p:nvPr>
        </p:nvGraphicFramePr>
        <p:xfrm>
          <a:off x="457200" y="1600200"/>
          <a:ext cx="8229600" cy="4857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CECHA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PRZYCZYNA OGR.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STOPIEŃ OGR.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ZAKRESY OGR.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OKRES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DZISIAJ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ZDROWIE FIZYCZNE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UŁOMNI, GŁUSI, ŚLEPI, CHROMI, TRĘDOWACI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ZNP, CZP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PR.LENNE, NIERUCH., OPIEKA, MAŁŻ.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PR. FEUD.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NIE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ZDROWIE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PSYCHICZNE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CHORZY PSYCH., NIEDOROZW.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CZP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J.W.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OD PÓŹN. ŚREDN.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NIE (ALE ZDOL.DO CZ.PR.-TAK)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CZEŚĆ/DOBRA SŁAWA/IMIĘ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DZIECI NIEŚLUBNE. WYK. ZAWODU, POP. CZYNU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ZNP, CZP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STAN, HERB, NAZWISKO, PR.SPADK. (</a:t>
                      </a:r>
                      <a:r>
                        <a:rPr lang="pl-PL" sz="1600" i="1" dirty="0">
                          <a:latin typeface="Calibri"/>
                          <a:ea typeface="Calibri"/>
                          <a:cs typeface="Times New Roman"/>
                        </a:rPr>
                        <a:t>IUS BASTARDIAE </a:t>
                      </a: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– KADUK), URZĘDY, ŚWIADKOWIE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PR. FEUD., XIX W. (ZWŁ. W KN – DZIECI)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W PR. PUBL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. TAK (SKUTKI SKAZANIA)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PRAWO FRANCUSKIE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dirty="0"/>
              <a:t>331. Dzieci zrodzone </a:t>
            </a:r>
            <a:r>
              <a:rPr lang="pl-PL"/>
              <a:t>nie w małżeństwie</a:t>
            </a:r>
            <a:r>
              <a:rPr lang="pl-PL" dirty="0"/>
              <a:t>, oprócz zrodzonych w związku …………, lub …………, mogą zostać </a:t>
            </a:r>
            <a:r>
              <a:rPr lang="pl-PL" dirty="0" err="1"/>
              <a:t>prawemi</a:t>
            </a:r>
            <a:r>
              <a:rPr lang="pl-PL" dirty="0"/>
              <a:t>, przez małżeństwo następnie zawarte, </a:t>
            </a:r>
            <a:r>
              <a:rPr lang="pl-PL" dirty="0" err="1"/>
              <a:t>oyca</a:t>
            </a:r>
            <a:r>
              <a:rPr lang="pl-PL" dirty="0"/>
              <a:t> swego i matki, gdy </a:t>
            </a:r>
            <a:r>
              <a:rPr lang="pl-PL" dirty="0" err="1"/>
              <a:t>ie</a:t>
            </a:r>
            <a:r>
              <a:rPr lang="pl-PL" dirty="0"/>
              <a:t> </a:t>
            </a:r>
            <a:r>
              <a:rPr lang="pl-PL" dirty="0" err="1"/>
              <a:t>uznaią</a:t>
            </a:r>
            <a:r>
              <a:rPr lang="pl-PL" dirty="0"/>
              <a:t> prawnie, przed małżeństwem </a:t>
            </a:r>
            <a:r>
              <a:rPr lang="pl-PL" dirty="0" err="1"/>
              <a:t>swoiém</a:t>
            </a:r>
            <a:r>
              <a:rPr lang="pl-PL" dirty="0"/>
              <a:t>, albo w samymże akcie obchodu małżeńskiego.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FRANCUSKIE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373. Sam tylko </a:t>
            </a:r>
            <a:r>
              <a:rPr lang="pl-PL" dirty="0" err="1"/>
              <a:t>oyciec</a:t>
            </a:r>
            <a:r>
              <a:rPr lang="pl-PL" dirty="0"/>
              <a:t> taką władzę w czasie małżeństwa </a:t>
            </a:r>
            <a:r>
              <a:rPr lang="pl-PL" dirty="0" err="1"/>
              <a:t>sprawuie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376. Jeżeli dziecię szesnastu lat nie zaczęło, może go </a:t>
            </a:r>
            <a:r>
              <a:rPr lang="pl-PL" dirty="0" err="1"/>
              <a:t>oyciec</a:t>
            </a:r>
            <a:r>
              <a:rPr lang="pl-PL" dirty="0"/>
              <a:t> trzymać w zamknięciu, na czas nie dłuższy nad miesiąc; i na ten koniec prezydent trybunału okręgu, na żądanie </a:t>
            </a:r>
            <a:r>
              <a:rPr lang="pl-PL" dirty="0" err="1"/>
              <a:t>oyca</a:t>
            </a:r>
            <a:r>
              <a:rPr lang="pl-PL" dirty="0"/>
              <a:t>, wyda rozkaz przytrzymania.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PRAWO AUSTRIACKIE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17681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3000" dirty="0"/>
              <a:t> </a:t>
            </a:r>
          </a:p>
          <a:p>
            <a:pPr>
              <a:buNone/>
            </a:pPr>
            <a:r>
              <a:rPr lang="pl-PL" sz="3000" dirty="0"/>
              <a:t>§. 91.Mąż jest głową familii. Jako takiemu służy szczególniej prawo kierowania gospodarstwem </a:t>
            </a:r>
            <a:r>
              <a:rPr lang="pl-PL" sz="3000" dirty="0" err="1"/>
              <a:t>domowem</a:t>
            </a:r>
            <a:r>
              <a:rPr lang="pl-PL" sz="3000" dirty="0"/>
              <a:t>, lecz także ma obowiązek dawać żonie stosownie do swego majątku przyzwoite utrzymanie i bronić ją w każdym przypadku.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1023</Words>
  <Application>Microsoft Office PowerPoint</Application>
  <PresentationFormat>Pokaz na ekranie (4:3)</PresentationFormat>
  <Paragraphs>224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Motyw pakietu Office</vt:lpstr>
      <vt:lpstr>POWSZECHNA HISTORIA PRAWA  - prawo osobowe</vt:lpstr>
      <vt:lpstr>PRZEDMIOT</vt:lpstr>
      <vt:lpstr>ZDOLNOŚĆ PRAWNA</vt:lpstr>
      <vt:lpstr>OGRANICZENIA ZDOLNOŚCI PRAWNEJ</vt:lpstr>
      <vt:lpstr>OGRANICZENIA ZDOLNOŚCI PRAWNEJ</vt:lpstr>
      <vt:lpstr>OGRANICZENIA ZDOLNOŚCI PRAWNEJ</vt:lpstr>
      <vt:lpstr>PRAWO FRANCUSKIE</vt:lpstr>
      <vt:lpstr>PRAWO FRANCUSKIE</vt:lpstr>
      <vt:lpstr>PRAWO AUSTRIACKIE</vt:lpstr>
      <vt:lpstr>PRAWO NIEMIECKIE</vt:lpstr>
      <vt:lpstr>PRAWO NIEMIECKIE</vt:lpstr>
      <vt:lpstr>NABYWANIE ZDOLNOŚCI PRAWNEJ</vt:lpstr>
      <vt:lpstr>PRAWO AUSTRIACKIE</vt:lpstr>
      <vt:lpstr>UTRATA ZDOLNOŚCI PRAWNEJ</vt:lpstr>
      <vt:lpstr>PRAWO FRANCUSKIE </vt:lpstr>
      <vt:lpstr>ZDOLNOŚĆ DO CZYNNOŚCI PRAWNYCH</vt:lpstr>
      <vt:lpstr>OSOBY PRAWNE</vt:lpstr>
      <vt:lpstr>OSOBY PRAWNE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JH</dc:creator>
  <cp:lastModifiedBy>JH</cp:lastModifiedBy>
  <cp:revision>94</cp:revision>
  <dcterms:created xsi:type="dcterms:W3CDTF">2008-10-10T13:08:16Z</dcterms:created>
  <dcterms:modified xsi:type="dcterms:W3CDTF">2021-01-13T18:56:04Z</dcterms:modified>
</cp:coreProperties>
</file>