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9" r:id="rId4"/>
    <p:sldId id="333" r:id="rId5"/>
    <p:sldId id="310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260" r:id="rId15"/>
    <p:sldId id="299" r:id="rId16"/>
    <p:sldId id="340" r:id="rId17"/>
    <p:sldId id="341" r:id="rId18"/>
    <p:sldId id="342" r:id="rId19"/>
    <p:sldId id="343" r:id="rId20"/>
    <p:sldId id="344" r:id="rId21"/>
    <p:sldId id="345" r:id="rId22"/>
    <p:sldId id="335" r:id="rId23"/>
    <p:sldId id="336" r:id="rId24"/>
    <p:sldId id="337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82" autoAdjust="0"/>
  </p:normalViewPr>
  <p:slideViewPr>
    <p:cSldViewPr>
      <p:cViewPr>
        <p:scale>
          <a:sx n="50" d="100"/>
          <a:sy n="50" d="100"/>
        </p:scale>
        <p:origin x="-1090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>POWSZECHNA HISTORIA PRAWA </a:t>
            </a:r>
            <a:br>
              <a:rPr lang="pl-PL" dirty="0" smtClean="0"/>
            </a:br>
            <a:r>
              <a:rPr lang="pl-PL" dirty="0" smtClean="0"/>
              <a:t>- Anglia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Przykłady rytów (XII w.):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„</a:t>
            </a:r>
            <a:r>
              <a:rPr lang="pl-PL" dirty="0" err="1" smtClean="0"/>
              <a:t>The</a:t>
            </a:r>
            <a:r>
              <a:rPr lang="pl-PL" dirty="0" smtClean="0"/>
              <a:t> king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sheriff</a:t>
            </a:r>
            <a:r>
              <a:rPr lang="pl-PL" dirty="0" smtClean="0"/>
              <a:t> </a:t>
            </a:r>
            <a:r>
              <a:rPr lang="pl-PL" dirty="0" err="1" smtClean="0"/>
              <a:t>greeting</a:t>
            </a:r>
            <a:r>
              <a:rPr lang="pl-PL" dirty="0" smtClean="0"/>
              <a:t>. </a:t>
            </a:r>
            <a:r>
              <a:rPr lang="pl-PL" dirty="0" err="1" smtClean="0"/>
              <a:t>Command</a:t>
            </a:r>
            <a:r>
              <a:rPr lang="pl-PL" dirty="0" smtClean="0"/>
              <a:t> (</a:t>
            </a:r>
            <a:r>
              <a:rPr lang="pl-PL" dirty="0" err="1" smtClean="0"/>
              <a:t>Praecipe</a:t>
            </a:r>
            <a:r>
              <a:rPr lang="pl-PL" dirty="0" smtClean="0"/>
              <a:t>) N.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delay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render</a:t>
            </a:r>
            <a:r>
              <a:rPr lang="pl-PL" dirty="0" smtClean="0"/>
              <a:t> to R. one </a:t>
            </a:r>
            <a:r>
              <a:rPr lang="pl-PL" dirty="0" err="1" smtClean="0"/>
              <a:t>hide</a:t>
            </a:r>
            <a:r>
              <a:rPr lang="pl-PL" dirty="0" smtClean="0"/>
              <a:t> of land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such-and-such</a:t>
            </a:r>
            <a:r>
              <a:rPr lang="pl-PL" dirty="0" smtClean="0"/>
              <a:t> a </a:t>
            </a:r>
            <a:r>
              <a:rPr lang="pl-PL" dirty="0" err="1" smtClean="0"/>
              <a:t>village</a:t>
            </a:r>
            <a:r>
              <a:rPr lang="pl-PL" dirty="0" smtClean="0"/>
              <a:t>, of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said</a:t>
            </a:r>
            <a:r>
              <a:rPr lang="pl-PL" dirty="0" smtClean="0"/>
              <a:t> R. </a:t>
            </a:r>
            <a:r>
              <a:rPr lang="pl-PL" dirty="0" err="1" smtClean="0"/>
              <a:t>complains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aforesaid</a:t>
            </a:r>
            <a:r>
              <a:rPr lang="pl-PL" dirty="0" smtClean="0"/>
              <a:t> N.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dispossessed</a:t>
            </a:r>
            <a:r>
              <a:rPr lang="pl-PL" dirty="0" smtClean="0"/>
              <a:t> </a:t>
            </a:r>
            <a:r>
              <a:rPr lang="pl-PL" dirty="0" err="1" smtClean="0"/>
              <a:t>him</a:t>
            </a:r>
            <a:r>
              <a:rPr lang="pl-PL" dirty="0" smtClean="0"/>
              <a:t>; and </a:t>
            </a:r>
            <a:r>
              <a:rPr lang="pl-PL" dirty="0" err="1" smtClean="0"/>
              <a:t>unless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do so, </a:t>
            </a:r>
            <a:r>
              <a:rPr lang="pl-PL" dirty="0" err="1" smtClean="0"/>
              <a:t>summon</a:t>
            </a:r>
            <a:r>
              <a:rPr lang="pl-PL" dirty="0" smtClean="0"/>
              <a:t> </a:t>
            </a:r>
            <a:r>
              <a:rPr lang="pl-PL" dirty="0" err="1" smtClean="0"/>
              <a:t>him</a:t>
            </a:r>
            <a:r>
              <a:rPr lang="pl-PL" dirty="0" smtClean="0"/>
              <a:t> by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summoners</a:t>
            </a:r>
            <a:r>
              <a:rPr lang="pl-PL" dirty="0" smtClean="0"/>
              <a:t> to </a:t>
            </a:r>
            <a:r>
              <a:rPr lang="pl-PL" dirty="0" err="1" smtClean="0"/>
              <a:t>attend</a:t>
            </a:r>
            <a:r>
              <a:rPr lang="pl-PL" dirty="0" smtClean="0"/>
              <a:t> </a:t>
            </a:r>
            <a:r>
              <a:rPr lang="pl-PL" dirty="0" err="1" smtClean="0"/>
              <a:t>before</a:t>
            </a:r>
            <a:r>
              <a:rPr lang="pl-PL" dirty="0" smtClean="0"/>
              <a:t> me </a:t>
            </a:r>
            <a:r>
              <a:rPr lang="pl-PL" dirty="0" err="1" smtClean="0"/>
              <a:t>or</a:t>
            </a:r>
            <a:r>
              <a:rPr lang="pl-PL" dirty="0" smtClean="0"/>
              <a:t> my </a:t>
            </a:r>
            <a:r>
              <a:rPr lang="pl-PL" dirty="0" err="1" smtClean="0"/>
              <a:t>justices</a:t>
            </a:r>
            <a:r>
              <a:rPr lang="pl-PL" dirty="0" smtClean="0"/>
              <a:t> … to show </a:t>
            </a:r>
            <a:r>
              <a:rPr lang="pl-PL" dirty="0" err="1" smtClean="0"/>
              <a:t>why</a:t>
            </a:r>
            <a:r>
              <a:rPr lang="pl-PL" dirty="0" smtClean="0"/>
              <a:t> </a:t>
            </a:r>
            <a:r>
              <a:rPr lang="pl-PL" dirty="0" err="1" smtClean="0"/>
              <a:t>he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failed</a:t>
            </a:r>
            <a:r>
              <a:rPr lang="pl-PL" dirty="0" smtClean="0"/>
              <a:t> to do </a:t>
            </a:r>
            <a:r>
              <a:rPr lang="pl-PL" dirty="0" err="1" smtClean="0"/>
              <a:t>this</a:t>
            </a:r>
            <a:r>
              <a:rPr lang="pl-PL" dirty="0" smtClean="0"/>
              <a:t>.”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Niezmienność treści rytów: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Formuła </a:t>
            </a:r>
            <a:r>
              <a:rPr lang="pl-PL" i="1" u="sng" dirty="0" smtClean="0"/>
              <a:t>vi et </a:t>
            </a:r>
            <a:r>
              <a:rPr lang="pl-PL" i="1" u="sng" dirty="0" err="1" smtClean="0"/>
              <a:t>armis</a:t>
            </a:r>
            <a:r>
              <a:rPr lang="pl-PL" i="1" u="sng" dirty="0" smtClean="0"/>
              <a:t> contra </a:t>
            </a:r>
            <a:r>
              <a:rPr lang="pl-PL" i="1" u="sng" dirty="0" err="1" smtClean="0"/>
              <a:t>pacem</a:t>
            </a:r>
            <a:r>
              <a:rPr lang="pl-PL" i="1" u="sng" dirty="0" smtClean="0"/>
              <a:t> </a:t>
            </a:r>
            <a:r>
              <a:rPr lang="pl-PL" dirty="0" smtClean="0"/>
              <a:t>w treści rytu </a:t>
            </a:r>
            <a:r>
              <a:rPr lang="pl-PL" dirty="0" err="1" smtClean="0"/>
              <a:t>trespass</a:t>
            </a:r>
            <a:r>
              <a:rPr lang="pl-PL" dirty="0" smtClean="0"/>
              <a:t>: </a:t>
            </a:r>
          </a:p>
          <a:p>
            <a:pPr>
              <a:buNone/>
            </a:pPr>
            <a:endParaRPr lang="pl-PL" dirty="0" smtClean="0"/>
          </a:p>
          <a:p>
            <a:r>
              <a:rPr lang="en-US" dirty="0" err="1" smtClean="0"/>
              <a:t>Rattlesdene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Grunestone</a:t>
            </a:r>
            <a:r>
              <a:rPr lang="en-US" dirty="0" smtClean="0"/>
              <a:t> (1317): “the aforesaid Richard and Mary with force and arms drew off a great part of wine from the aforesaid </a:t>
            </a:r>
            <a:r>
              <a:rPr lang="en-US" dirty="0" err="1" smtClean="0"/>
              <a:t>tun</a:t>
            </a:r>
            <a:r>
              <a:rPr lang="en-US" dirty="0" smtClean="0"/>
              <a:t>, and instead of the wine so drawn off they filled the </a:t>
            </a:r>
            <a:r>
              <a:rPr lang="en-US" dirty="0" err="1" smtClean="0"/>
              <a:t>tun</a:t>
            </a:r>
            <a:r>
              <a:rPr lang="en-US" dirty="0" smtClean="0"/>
              <a:t> with salt water so that all the wine became rotten and was altogether destroyed to the grave damage to this Simon and against the [king’s] peace”; </a:t>
            </a:r>
            <a:endParaRPr lang="pl-PL" dirty="0" smtClean="0"/>
          </a:p>
          <a:p>
            <a:r>
              <a:rPr lang="en-US" dirty="0" err="1" smtClean="0"/>
              <a:t>Colan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West (1367): “with force and arms, namely swords etc., he so improvidently drove a certain cart…, that a certain piece of timber fell upon the aforesaid Christine and knocked her to the ground… against the peace of the lord king” (</a:t>
            </a:r>
            <a:r>
              <a:rPr lang="pl-PL" dirty="0" smtClean="0"/>
              <a:t>za: J. Baker, S. </a:t>
            </a:r>
            <a:r>
              <a:rPr lang="pl-PL" dirty="0" err="1" smtClean="0"/>
              <a:t>Milsom</a:t>
            </a:r>
            <a:r>
              <a:rPr lang="pl-PL" dirty="0" smtClean="0"/>
              <a:t>, </a:t>
            </a:r>
            <a:r>
              <a:rPr lang="pl-PL" i="1" dirty="0" err="1" smtClean="0"/>
              <a:t>Sources</a:t>
            </a:r>
            <a:r>
              <a:rPr lang="pl-PL" i="1" dirty="0" smtClean="0"/>
              <a:t>…</a:t>
            </a:r>
            <a:r>
              <a:rPr lang="pl-PL" dirty="0" smtClean="0"/>
              <a:t>, s. 300-304).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Wolny rynek usług sądowych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Powód często dysponował alternatywą: czy wystąpić do sądu królewskiego czy do innego. </a:t>
            </a:r>
          </a:p>
          <a:p>
            <a:r>
              <a:rPr lang="pl-PL" dirty="0" smtClean="0"/>
              <a:t>Rywalizacja między sądami – siła zamachowa rozwoju. </a:t>
            </a:r>
          </a:p>
          <a:p>
            <a:r>
              <a:rPr lang="pl-PL" dirty="0" smtClean="0"/>
              <a:t>Zalety sądu królewskiego: </a:t>
            </a:r>
          </a:p>
          <a:p>
            <a:pPr>
              <a:buFontTx/>
              <a:buChar char="-"/>
            </a:pPr>
            <a:r>
              <a:rPr lang="pl-PL" dirty="0" smtClean="0"/>
              <a:t>Przymus stawiennictwa pozwanego przed sądem,</a:t>
            </a:r>
          </a:p>
          <a:p>
            <a:pPr>
              <a:buFontTx/>
              <a:buChar char="-"/>
            </a:pPr>
            <a:r>
              <a:rPr lang="pl-PL" dirty="0" smtClean="0"/>
              <a:t>Racjonalne środki dochodzenia do prawdy (ława zamiast przysięgi/pojedynku/ordaliów), </a:t>
            </a:r>
          </a:p>
          <a:p>
            <a:pPr>
              <a:buFontTx/>
              <a:buChar char="-"/>
            </a:pPr>
            <a:r>
              <a:rPr lang="pl-PL" dirty="0" smtClean="0"/>
              <a:t>Fachowość sędziów, </a:t>
            </a:r>
          </a:p>
          <a:p>
            <a:pPr>
              <a:buFontTx/>
              <a:buChar char="-"/>
            </a:pPr>
            <a:r>
              <a:rPr lang="pl-PL" dirty="0" smtClean="0"/>
              <a:t>Skuteczne środki egzekucyjne.  </a:t>
            </a:r>
          </a:p>
          <a:p>
            <a:endParaRPr lang="pl-PL" dirty="0"/>
          </a:p>
        </p:txBody>
      </p:sp>
      <p:sp>
        <p:nvSpPr>
          <p:cNvPr id="4" name="Łuk 3"/>
          <p:cNvSpPr/>
          <p:nvPr/>
        </p:nvSpPr>
        <p:spPr>
          <a:xfrm>
            <a:off x="2339752" y="3789040"/>
            <a:ext cx="72008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pl-PL" i="1" dirty="0" smtClean="0"/>
              <a:t>Bariera 40 szylingów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Sprawa wozów z sianem: zapłata 6 szylingów za dwa pełne wozy siana oraz zwrot pożyczki w kwocie 34 szylingów = 40 szylingów.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Equity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pl-PL" dirty="0" smtClean="0"/>
              <a:t>Szczególne uprawnienia króla do orzekania wbrew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. </a:t>
            </a:r>
          </a:p>
          <a:p>
            <a:pPr lvl="1">
              <a:buNone/>
            </a:pPr>
            <a:r>
              <a:rPr lang="pl-PL" dirty="0" smtClean="0"/>
              <a:t>Działalność kanclerza -&gt; Sąd Kanclerski (XIV w.).</a:t>
            </a:r>
          </a:p>
          <a:p>
            <a:pPr lvl="1">
              <a:buNone/>
            </a:pPr>
            <a:r>
              <a:rPr lang="pl-PL" dirty="0" smtClean="0"/>
              <a:t>Orzekanie na „zasadach słuszności” (</a:t>
            </a:r>
            <a:r>
              <a:rPr lang="pl-PL" i="1" dirty="0" smtClean="0"/>
              <a:t>equity</a:t>
            </a:r>
            <a:r>
              <a:rPr lang="pl-PL" dirty="0" smtClean="0"/>
              <a:t>), przełamywanie formalizmu surowego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. Ochrona nowych sytuacji prawnych. </a:t>
            </a:r>
          </a:p>
          <a:p>
            <a:pPr lvl="1">
              <a:buNone/>
            </a:pPr>
            <a:r>
              <a:rPr lang="pl-PL" i="1" dirty="0" smtClean="0"/>
              <a:t>Equity </a:t>
            </a:r>
            <a:r>
              <a:rPr lang="pl-PL" dirty="0" smtClean="0"/>
              <a:t>wg Johna </a:t>
            </a:r>
            <a:r>
              <a:rPr lang="pl-PL" dirty="0" err="1" smtClean="0"/>
              <a:t>Seldena</a:t>
            </a:r>
            <a:r>
              <a:rPr lang="pl-PL" dirty="0" smtClean="0"/>
              <a:t> (XVII w.). Brak pewności prawa. </a:t>
            </a:r>
          </a:p>
          <a:p>
            <a:pPr lvl="1">
              <a:buNone/>
            </a:pPr>
            <a:r>
              <a:rPr lang="pl-PL" dirty="0" smtClean="0"/>
              <a:t>Tworzenie się systemu </a:t>
            </a:r>
            <a:r>
              <a:rPr lang="pl-PL" i="1" dirty="0" smtClean="0"/>
              <a:t>equity </a:t>
            </a:r>
            <a:r>
              <a:rPr lang="pl-PL" dirty="0" smtClean="0"/>
              <a:t>(XVII w. – XVIII w.) –powstał zespół reguł skostniałych i sformalizowanych jak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. Przewlekłość procesu. </a:t>
            </a:r>
          </a:p>
          <a:p>
            <a:pPr lvl="1">
              <a:buNone/>
            </a:pPr>
            <a:r>
              <a:rPr lang="pl-PL" dirty="0" smtClean="0"/>
              <a:t>Dualizm dwóch powszechnych systemów prawnych.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Equity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 smtClean="0"/>
              <a:t>Niektóre nowe instytucje prawne wykształcone przez orzecznictwo Sądu Kanclerskiego: </a:t>
            </a:r>
          </a:p>
          <a:p>
            <a:pPr marL="514350" indent="-514350">
              <a:buNone/>
            </a:pPr>
            <a:r>
              <a:rPr lang="pl-PL" dirty="0" smtClean="0"/>
              <a:t>Prawo powiernictwa – trustów (rozdzielenie własności prawnej od ekonomicznej). </a:t>
            </a:r>
          </a:p>
          <a:p>
            <a:pPr marL="514350" indent="-514350">
              <a:buNone/>
            </a:pPr>
            <a:r>
              <a:rPr lang="pl-PL" dirty="0" smtClean="0"/>
              <a:t>Wady oświadczenia woli (błąd, przymus, groźba). </a:t>
            </a:r>
          </a:p>
          <a:p>
            <a:pPr marL="514350" indent="-514350">
              <a:buNone/>
            </a:pPr>
            <a:r>
              <a:rPr lang="pl-PL" dirty="0" smtClean="0"/>
              <a:t>Ochrona umów konsensualnych – wpływ nauki prawa kanonicznego (</a:t>
            </a:r>
            <a:r>
              <a:rPr lang="pl-PL" i="1" dirty="0" smtClean="0"/>
              <a:t>pacta </a:t>
            </a:r>
            <a:r>
              <a:rPr lang="pl-PL" i="1" dirty="0" err="1" smtClean="0"/>
              <a:t>sunt</a:t>
            </a:r>
            <a:r>
              <a:rPr lang="pl-PL" i="1" dirty="0" smtClean="0"/>
              <a:t> </a:t>
            </a:r>
            <a:r>
              <a:rPr lang="pl-PL" i="1" dirty="0" err="1" smtClean="0"/>
              <a:t>servanda</a:t>
            </a:r>
            <a:r>
              <a:rPr lang="pl-PL" dirty="0" smtClean="0"/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Prawo stanowione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XII w. – reformy Henryka II (</a:t>
            </a:r>
            <a:r>
              <a:rPr lang="pl-PL" dirty="0" err="1" smtClean="0"/>
              <a:t>asyzy</a:t>
            </a:r>
            <a:r>
              <a:rPr lang="pl-PL" dirty="0" smtClean="0"/>
              <a:t> i konstytucje </a:t>
            </a:r>
            <a:r>
              <a:rPr lang="pl-PL" dirty="0" err="1" smtClean="0"/>
              <a:t>clarendońskie</a:t>
            </a:r>
            <a:r>
              <a:rPr lang="pl-PL" dirty="0" smtClean="0"/>
              <a:t>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1215 – Wielka Karta Swobód Jana bez Ziemi  </a:t>
            </a:r>
          </a:p>
          <a:p>
            <a:pPr>
              <a:buNone/>
            </a:pPr>
            <a:r>
              <a:rPr lang="pl-PL" dirty="0" smtClean="0"/>
              <a:t>XIII w. – statuty (stąd: </a:t>
            </a:r>
            <a:r>
              <a:rPr lang="pl-PL" i="1" dirty="0" err="1" smtClean="0"/>
              <a:t>statute</a:t>
            </a:r>
            <a:r>
              <a:rPr lang="pl-PL" i="1" dirty="0" smtClean="0"/>
              <a:t> law</a:t>
            </a:r>
            <a:r>
              <a:rPr lang="pl-PL" dirty="0" smtClean="0"/>
              <a:t>) Edwarda I „angielskiego Justyniana” </a:t>
            </a:r>
          </a:p>
          <a:p>
            <a:pPr>
              <a:buNone/>
            </a:pPr>
            <a:r>
              <a:rPr lang="pl-PL" dirty="0" smtClean="0"/>
              <a:t>XVI w. – ustawodawstwo Henryka VIII </a:t>
            </a:r>
          </a:p>
          <a:p>
            <a:pPr marL="514350" indent="-514350">
              <a:buNone/>
            </a:pPr>
            <a:r>
              <a:rPr lang="pl-PL" dirty="0" smtClean="0"/>
              <a:t>XIX w. – tzw. akty konsolidacyjne </a:t>
            </a:r>
            <a:endParaRPr lang="pl-PL" sz="1600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sz="2200" dirty="0" smtClean="0"/>
              <a:t>Zakres regulacji w średniowieczu: procedura, karne, nieruchomości (nawiązywanie do dobrych starych praw Edwarda Wyznawcy).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św. Edward Wyznawca (5 stycznia)</a:t>
            </a:r>
            <a:endParaRPr lang="pl-PL" dirty="0"/>
          </a:p>
        </p:txBody>
      </p:sp>
      <p:pic>
        <p:nvPicPr>
          <p:cNvPr id="2050" name="Picture 2" descr="C:\Users\jan.halberda\Desktop\220px-Edward_der_Bekenn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0" y="2364581"/>
            <a:ext cx="2794000" cy="299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Magna Charta Libertatum (1215)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nietykalność osobista i majątkowa</a:t>
            </a:r>
            <a:r>
              <a:rPr lang="pl-PL" i="1" dirty="0" smtClean="0"/>
              <a:t>, </a:t>
            </a:r>
          </a:p>
          <a:p>
            <a:r>
              <a:rPr lang="pl-PL" dirty="0" smtClean="0"/>
              <a:t>prawo </a:t>
            </a:r>
            <a:r>
              <a:rPr lang="pl-PL" dirty="0" smtClean="0"/>
              <a:t>do sądu (stała siedziba sądu),  </a:t>
            </a:r>
          </a:p>
          <a:p>
            <a:r>
              <a:rPr lang="pl-PL" dirty="0" err="1" smtClean="0"/>
              <a:t>sąd</a:t>
            </a:r>
            <a:r>
              <a:rPr lang="pl-PL" dirty="0" smtClean="0"/>
              <a:t> </a:t>
            </a:r>
            <a:r>
              <a:rPr lang="pl-PL" dirty="0" smtClean="0"/>
              <a:t>parów,</a:t>
            </a:r>
          </a:p>
          <a:p>
            <a:r>
              <a:rPr lang="pl-PL" dirty="0" smtClean="0"/>
              <a:t>opodatkowanie tylko za zgodą,</a:t>
            </a:r>
          </a:p>
          <a:p>
            <a:r>
              <a:rPr lang="pl-PL" dirty="0" smtClean="0"/>
              <a:t>powołanie ogólnej rady królestwa, </a:t>
            </a:r>
          </a:p>
          <a:p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resistendi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Pierwsze wieki parlamentu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3800" dirty="0" smtClean="0"/>
              <a:t>1264 – zwołanie przez Henryka III </a:t>
            </a:r>
          </a:p>
          <a:p>
            <a:r>
              <a:rPr lang="pl-PL" sz="3800" dirty="0" smtClean="0"/>
              <a:t>skład – Izba Lordów, Izba Gmin</a:t>
            </a:r>
          </a:p>
          <a:p>
            <a:r>
              <a:rPr lang="pl-PL" sz="3800" dirty="0" smtClean="0"/>
              <a:t>procedury </a:t>
            </a:r>
            <a:r>
              <a:rPr lang="pl-PL" sz="3800" i="1" dirty="0" smtClean="0"/>
              <a:t>impeachment</a:t>
            </a:r>
            <a:r>
              <a:rPr lang="pl-PL" sz="3800" dirty="0" smtClean="0"/>
              <a:t>, </a:t>
            </a:r>
            <a:r>
              <a:rPr lang="pl-PL" sz="3800" i="1" dirty="0" err="1" smtClean="0"/>
              <a:t>act</a:t>
            </a:r>
            <a:r>
              <a:rPr lang="pl-PL" sz="3800" i="1" dirty="0" smtClean="0"/>
              <a:t> of </a:t>
            </a:r>
            <a:r>
              <a:rPr lang="pl-PL" sz="3800" i="1" dirty="0" err="1" smtClean="0"/>
              <a:t>attainder</a:t>
            </a:r>
            <a:endParaRPr lang="pl-PL" sz="3800" i="1" dirty="0" smtClean="0"/>
          </a:p>
          <a:p>
            <a:r>
              <a:rPr lang="pl-PL" sz="3800" dirty="0" smtClean="0"/>
              <a:t>absolutyzm Tudorów (akt o supremacji – 1534, statut o proklamacjach – 1539)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pl-PL" i="1" dirty="0" smtClean="0"/>
              <a:t>Ciemne wieki…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Autofit/>
          </a:bodyPr>
          <a:lstStyle/>
          <a:p>
            <a:r>
              <a:rPr lang="pl-PL" sz="4000" dirty="0" smtClean="0"/>
              <a:t>I – V w. część </a:t>
            </a:r>
            <a:r>
              <a:rPr lang="pl-PL" sz="4000" i="1" dirty="0" smtClean="0"/>
              <a:t>Imperium </a:t>
            </a:r>
            <a:r>
              <a:rPr lang="pl-PL" sz="4000" i="1" dirty="0" err="1" smtClean="0"/>
              <a:t>Romanum</a:t>
            </a:r>
            <a:endParaRPr lang="pl-PL" sz="4000" i="1" dirty="0" smtClean="0"/>
          </a:p>
          <a:p>
            <a:r>
              <a:rPr lang="pl-PL" sz="4000" dirty="0" smtClean="0"/>
              <a:t>VII w. Heptarchia</a:t>
            </a:r>
          </a:p>
          <a:p>
            <a:r>
              <a:rPr lang="pl-PL" sz="4000" dirty="0" smtClean="0"/>
              <a:t>IX w. początek najazdów duńskich </a:t>
            </a:r>
          </a:p>
          <a:p>
            <a:r>
              <a:rPr lang="pl-PL" sz="4000" dirty="0" smtClean="0"/>
              <a:t>1066 r. inwazja Wilhelma Zdobywcy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Rewolucja angielska (XVII w.)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Petycja o prawo – 1628 (zakaz nakładania podatków bez parlamentu i uwięzienia bez sądu) </a:t>
            </a:r>
          </a:p>
          <a:p>
            <a:r>
              <a:rPr lang="pl-PL" dirty="0" smtClean="0"/>
              <a:t>Wielka remonstrancja – 1641 (zakaz rozwiązania </a:t>
            </a:r>
            <a:r>
              <a:rPr lang="pl-PL" dirty="0" err="1" smtClean="0"/>
              <a:t>parl</a:t>
            </a:r>
            <a:r>
              <a:rPr lang="pl-PL" dirty="0" smtClean="0"/>
              <a:t>., nakaz zwołania po 3 l., votum zaufania) </a:t>
            </a:r>
          </a:p>
          <a:p>
            <a:r>
              <a:rPr lang="pl-PL" dirty="0" smtClean="0"/>
              <a:t>Republika – 1649-1660 </a:t>
            </a:r>
          </a:p>
          <a:p>
            <a:r>
              <a:rPr lang="pl-PL" dirty="0" smtClean="0"/>
              <a:t>Instrument rządzenia – 1653  </a:t>
            </a:r>
          </a:p>
          <a:p>
            <a:r>
              <a:rPr lang="pl-PL" dirty="0" smtClean="0"/>
              <a:t>Restauracja Stuartów, prawo suspensy i dyspensy</a:t>
            </a:r>
          </a:p>
          <a:p>
            <a:r>
              <a:rPr lang="pl-PL" dirty="0" err="1" smtClean="0"/>
              <a:t>Habeas</a:t>
            </a:r>
            <a:r>
              <a:rPr lang="pl-PL" dirty="0" smtClean="0"/>
              <a:t> Corpus </a:t>
            </a:r>
            <a:r>
              <a:rPr lang="pl-PL" dirty="0" err="1" smtClean="0"/>
              <a:t>Act</a:t>
            </a:r>
            <a:r>
              <a:rPr lang="pl-PL" dirty="0" smtClean="0"/>
              <a:t> – 1679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</a:t>
            </a:r>
            <a:r>
              <a:rPr lang="pl-PL" i="1" dirty="0" smtClean="0"/>
              <a:t>Król panuje, a nie rządzi”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Chwalebna Rewolucja – 1688 </a:t>
            </a:r>
          </a:p>
          <a:p>
            <a:r>
              <a:rPr lang="pl-PL" dirty="0" smtClean="0"/>
              <a:t>Bill of </a:t>
            </a:r>
            <a:r>
              <a:rPr lang="pl-PL" dirty="0" err="1" smtClean="0"/>
              <a:t>Rights</a:t>
            </a:r>
            <a:r>
              <a:rPr lang="pl-PL" dirty="0" smtClean="0"/>
              <a:t> – 1689 (wymóg zgody </a:t>
            </a:r>
            <a:r>
              <a:rPr lang="pl-PL" dirty="0" err="1" smtClean="0"/>
              <a:t>parl</a:t>
            </a:r>
            <a:r>
              <a:rPr lang="pl-PL" dirty="0" smtClean="0"/>
              <a:t>. na wojsko/sądy/podatki, nie- suspensa/dyspensa, wolne wybory, zakaz kar okrutnych) – podstawa monarchii ograniczonej </a:t>
            </a:r>
          </a:p>
          <a:p>
            <a:r>
              <a:rPr lang="pl-PL" dirty="0" smtClean="0"/>
              <a:t>Ustawa sukcesyjna – 1701 (zasady dziedziczenia korony, związanie króla ustawą, niezawisłość sądów, zakaz ułaskawienia w impeachment)</a:t>
            </a:r>
          </a:p>
          <a:p>
            <a:r>
              <a:rPr lang="pl-PL" dirty="0" smtClean="0"/>
              <a:t>Utrata </a:t>
            </a:r>
            <a:r>
              <a:rPr lang="pl-PL" dirty="0" err="1" smtClean="0"/>
              <a:t>prawa</a:t>
            </a:r>
            <a:r>
              <a:rPr lang="pl-PL" dirty="0" smtClean="0"/>
              <a:t> sankcji – ostatnio w 1707</a:t>
            </a:r>
          </a:p>
          <a:p>
            <a:r>
              <a:rPr lang="pl-PL" dirty="0" smtClean="0"/>
              <a:t>System gabinetowo-parlamentarny (XVIII w., kontrasygnata, odp. polityczna i konstytucyjna)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pl-PL" sz="3400" i="1" dirty="0" smtClean="0">
                <a:latin typeface="+mj-lt"/>
              </a:rPr>
              <a:t>Dlaczego Anglia oparła się recepcji </a:t>
            </a:r>
            <a:r>
              <a:rPr lang="pl-PL" sz="3400" i="1" dirty="0" err="1" smtClean="0">
                <a:latin typeface="+mj-lt"/>
              </a:rPr>
              <a:t>ius</a:t>
            </a:r>
            <a:r>
              <a:rPr lang="pl-PL" sz="3400" i="1" dirty="0" smtClean="0">
                <a:latin typeface="+mj-lt"/>
              </a:rPr>
              <a:t> </a:t>
            </a:r>
            <a:r>
              <a:rPr lang="pl-PL" sz="3400" i="1" dirty="0" err="1" smtClean="0">
                <a:latin typeface="+mj-lt"/>
              </a:rPr>
              <a:t>civile</a:t>
            </a:r>
            <a:r>
              <a:rPr lang="pl-PL" sz="3400" i="1" dirty="0" smtClean="0">
                <a:latin typeface="+mj-lt"/>
              </a:rPr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AutoNum type="arabicPeriod"/>
            </a:pPr>
            <a:r>
              <a:rPr lang="pl-PL" dirty="0" smtClean="0"/>
              <a:t>W XII-XIII w. istniało już prawo „powszechne” (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), które spełniało rolę ujednolicającą – tak jak potem na Kontynencie prawo rzymskie.  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Nauczanie prawa rzymskiego na uniwersytetach w Oxford i Cambridge; podręcznik </a:t>
            </a:r>
            <a:r>
              <a:rPr lang="pl-PL" dirty="0" err="1" smtClean="0"/>
              <a:t>Vaccariusa</a:t>
            </a:r>
            <a:r>
              <a:rPr lang="pl-PL" dirty="0" smtClean="0"/>
              <a:t> pt. 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Liber </a:t>
            </a:r>
            <a:r>
              <a:rPr lang="pl-PL" i="1" dirty="0" err="1" smtClean="0"/>
              <a:t>pauperum</a:t>
            </a:r>
            <a:r>
              <a:rPr lang="pl-PL" dirty="0" smtClean="0"/>
              <a:t>. Nauczanie prawa rodzimego w </a:t>
            </a:r>
            <a:r>
              <a:rPr lang="pl-PL" i="1" dirty="0" err="1" smtClean="0"/>
              <a:t>inns</a:t>
            </a:r>
            <a:r>
              <a:rPr lang="pl-PL" i="1" dirty="0" smtClean="0"/>
              <a:t> of </a:t>
            </a:r>
            <a:r>
              <a:rPr lang="pl-PL" i="1" dirty="0" err="1" smtClean="0"/>
              <a:t>court</a:t>
            </a:r>
            <a:r>
              <a:rPr lang="pl-PL" i="1" dirty="0" smtClean="0"/>
              <a:t> </a:t>
            </a:r>
            <a:r>
              <a:rPr lang="pl-PL" dirty="0" smtClean="0"/>
              <a:t>(trzeci uniwersytet). 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Rozwój od XIV w. systemu </a:t>
            </a:r>
            <a:r>
              <a:rPr lang="pl-PL" i="1" dirty="0" smtClean="0"/>
              <a:t>equity</a:t>
            </a:r>
            <a:r>
              <a:rPr lang="pl-PL" dirty="0" smtClean="0"/>
              <a:t> uzupełniającego braki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. (Nowe instytucje prawne.)  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Opozycja baronów. </a:t>
            </a:r>
            <a:r>
              <a:rPr lang="pl-PL" i="1" dirty="0" err="1" smtClean="0"/>
              <a:t>Common</a:t>
            </a:r>
            <a:r>
              <a:rPr lang="pl-PL" i="1" dirty="0" smtClean="0"/>
              <a:t> law </a:t>
            </a:r>
            <a:r>
              <a:rPr lang="pl-PL" dirty="0" smtClean="0"/>
              <a:t>to w XIII w. przede wszystkim </a:t>
            </a:r>
            <a:r>
              <a:rPr lang="pl-PL" i="1" dirty="0" smtClean="0"/>
              <a:t>land law</a:t>
            </a:r>
            <a:r>
              <a:rPr lang="pl-PL" dirty="0" smtClean="0"/>
              <a:t>. Zjazd w </a:t>
            </a:r>
            <a:r>
              <a:rPr lang="pl-PL" dirty="0" err="1" smtClean="0"/>
              <a:t>Merton</a:t>
            </a:r>
            <a:r>
              <a:rPr lang="pl-PL" dirty="0" smtClean="0"/>
              <a:t> (1236): „</a:t>
            </a:r>
            <a:r>
              <a:rPr lang="pl-PL" dirty="0" err="1" smtClean="0"/>
              <a:t>nolumus</a:t>
            </a:r>
            <a:r>
              <a:rPr lang="pl-PL" dirty="0" smtClean="0"/>
              <a:t> </a:t>
            </a:r>
            <a:r>
              <a:rPr lang="pl-PL" dirty="0" err="1" smtClean="0"/>
              <a:t>leges</a:t>
            </a:r>
            <a:r>
              <a:rPr lang="pl-PL" dirty="0" smtClean="0"/>
              <a:t> </a:t>
            </a:r>
            <a:r>
              <a:rPr lang="pl-PL" dirty="0" err="1" smtClean="0"/>
              <a:t>Angliae</a:t>
            </a:r>
            <a:r>
              <a:rPr lang="pl-PL" dirty="0" smtClean="0"/>
              <a:t> </a:t>
            </a:r>
            <a:r>
              <a:rPr lang="pl-PL" dirty="0" err="1" smtClean="0"/>
              <a:t>mutari</a:t>
            </a:r>
            <a:r>
              <a:rPr lang="pl-PL" dirty="0" smtClean="0"/>
              <a:t>”.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Źródła poznania prawa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i="1" dirty="0" err="1" smtClean="0"/>
              <a:t>Records</a:t>
            </a:r>
            <a:r>
              <a:rPr lang="pl-PL" i="1" dirty="0" smtClean="0"/>
              <a:t> </a:t>
            </a:r>
            <a:r>
              <a:rPr lang="pl-PL" dirty="0" smtClean="0"/>
              <a:t>(od XII/XIII w.) – urzędowy protokół sądowy, zapis treści rytów. L.</a:t>
            </a:r>
          </a:p>
          <a:p>
            <a:pPr>
              <a:buNone/>
            </a:pPr>
            <a:r>
              <a:rPr lang="pl-PL" i="1" dirty="0" err="1" smtClean="0"/>
              <a:t>Yearbooks</a:t>
            </a:r>
            <a:r>
              <a:rPr lang="pl-PL" i="1" dirty="0" smtClean="0"/>
              <a:t> </a:t>
            </a:r>
            <a:r>
              <a:rPr lang="pl-PL" dirty="0" smtClean="0"/>
              <a:t>(XIV-XVI w.) – prywatne krótkie notatki z procesów (kwestie formalnoprawne). </a:t>
            </a:r>
            <a:r>
              <a:rPr lang="pl-PL" dirty="0" err="1" smtClean="0"/>
              <a:t>Anon</a:t>
            </a:r>
            <a:r>
              <a:rPr lang="pl-PL" dirty="0" smtClean="0"/>
              <a:t>. </a:t>
            </a:r>
            <a:r>
              <a:rPr lang="pl-PL" dirty="0" err="1" smtClean="0"/>
              <a:t>French-Law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i="1" dirty="0" err="1" smtClean="0"/>
              <a:t>Reports</a:t>
            </a:r>
            <a:r>
              <a:rPr lang="pl-PL" i="1" dirty="0" smtClean="0"/>
              <a:t> </a:t>
            </a:r>
            <a:r>
              <a:rPr lang="pl-PL" dirty="0" smtClean="0"/>
              <a:t>(od XVI w.) – prywatne relacje z procesów (z czasem przejście do prawa materialnego). Edward </a:t>
            </a:r>
            <a:r>
              <a:rPr lang="pl-PL" dirty="0" err="1" smtClean="0"/>
              <a:t>Coke</a:t>
            </a:r>
            <a:r>
              <a:rPr lang="pl-PL" dirty="0" smtClean="0"/>
              <a:t>. FL, E.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err="1" smtClean="0"/>
              <a:t>Books</a:t>
            </a:r>
            <a:r>
              <a:rPr lang="pl-PL" i="1" dirty="0" smtClean="0"/>
              <a:t> of authority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err="1" smtClean="0"/>
              <a:t>Ranulf</a:t>
            </a:r>
            <a:r>
              <a:rPr lang="pl-PL" dirty="0" smtClean="0"/>
              <a:t> </a:t>
            </a:r>
            <a:r>
              <a:rPr lang="pl-PL" dirty="0" err="1" smtClean="0"/>
              <a:t>Glanville</a:t>
            </a:r>
            <a:r>
              <a:rPr lang="pl-PL" dirty="0" smtClean="0"/>
              <a:t>, O prawach i zwyczajach Anglii za czasów Henryka II (schyłek XII w.),</a:t>
            </a:r>
          </a:p>
          <a:p>
            <a:pPr>
              <a:buNone/>
            </a:pPr>
            <a:r>
              <a:rPr lang="pl-PL" dirty="0" smtClean="0"/>
              <a:t>Henry </a:t>
            </a:r>
            <a:r>
              <a:rPr lang="pl-PL" dirty="0" err="1" smtClean="0"/>
              <a:t>Bracton</a:t>
            </a:r>
            <a:r>
              <a:rPr lang="pl-PL" dirty="0" smtClean="0"/>
              <a:t>, O prawach i zwyczajach Anglii ksiąg pięć (</a:t>
            </a:r>
            <a:r>
              <a:rPr lang="pl-PL" dirty="0" err="1" smtClean="0"/>
              <a:t>poł</a:t>
            </a:r>
            <a:r>
              <a:rPr lang="pl-PL" dirty="0" smtClean="0"/>
              <a:t>. XIII w.), </a:t>
            </a:r>
          </a:p>
          <a:p>
            <a:pPr>
              <a:buNone/>
            </a:pPr>
            <a:r>
              <a:rPr lang="pl-PL" dirty="0" smtClean="0"/>
              <a:t>Thomas </a:t>
            </a:r>
            <a:r>
              <a:rPr lang="pl-PL" dirty="0" err="1" smtClean="0"/>
              <a:t>Littleton</a:t>
            </a:r>
            <a:r>
              <a:rPr lang="pl-PL" dirty="0" smtClean="0"/>
              <a:t>, </a:t>
            </a:r>
            <a:r>
              <a:rPr lang="pl-PL" i="1" dirty="0" err="1" smtClean="0"/>
              <a:t>Tenures</a:t>
            </a:r>
            <a:r>
              <a:rPr lang="pl-PL" i="1" dirty="0" smtClean="0"/>
              <a:t> </a:t>
            </a:r>
            <a:r>
              <a:rPr lang="pl-PL" dirty="0" smtClean="0"/>
              <a:t>(XV w., prawo nieruchomości), </a:t>
            </a:r>
          </a:p>
          <a:p>
            <a:pPr>
              <a:buNone/>
            </a:pPr>
            <a:r>
              <a:rPr lang="pl-PL" dirty="0" smtClean="0"/>
              <a:t>John </a:t>
            </a:r>
            <a:r>
              <a:rPr lang="pl-PL" dirty="0" err="1" smtClean="0"/>
              <a:t>Fortescue</a:t>
            </a:r>
            <a:r>
              <a:rPr lang="pl-PL" dirty="0" smtClean="0"/>
              <a:t>, O pochwale praw Anglii (XV w., dialog między kanclerzem a następcą tronu), </a:t>
            </a:r>
          </a:p>
          <a:p>
            <a:pPr>
              <a:buNone/>
            </a:pPr>
            <a:r>
              <a:rPr lang="pl-PL" dirty="0" smtClean="0"/>
              <a:t>Christopher </a:t>
            </a:r>
            <a:r>
              <a:rPr lang="pl-PL" dirty="0" err="1" smtClean="0"/>
              <a:t>St.Germain</a:t>
            </a:r>
            <a:r>
              <a:rPr lang="pl-PL" dirty="0" smtClean="0"/>
              <a:t>, Doktor i Student (XVI w., dialog),</a:t>
            </a:r>
          </a:p>
          <a:p>
            <a:pPr>
              <a:buNone/>
            </a:pPr>
            <a:r>
              <a:rPr lang="pl-PL" dirty="0" smtClean="0"/>
              <a:t>Edward </a:t>
            </a:r>
            <a:r>
              <a:rPr lang="pl-PL" dirty="0" err="1" smtClean="0"/>
              <a:t>Coke</a:t>
            </a:r>
            <a:r>
              <a:rPr lang="pl-PL" dirty="0" smtClean="0"/>
              <a:t>, Instytucje prawa Anglii (XVII w.), </a:t>
            </a:r>
          </a:p>
          <a:p>
            <a:pPr>
              <a:buNone/>
            </a:pPr>
            <a:r>
              <a:rPr lang="pl-PL" dirty="0" smtClean="0"/>
              <a:t>William </a:t>
            </a:r>
            <a:r>
              <a:rPr lang="pl-PL" dirty="0" err="1" smtClean="0"/>
              <a:t>Blackstone</a:t>
            </a:r>
            <a:r>
              <a:rPr lang="pl-PL" dirty="0" smtClean="0"/>
              <a:t>, Komentarz prawa Anglii (XVIII w.).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i="1" dirty="0" err="1" smtClean="0"/>
              <a:t>Leges</a:t>
            </a:r>
            <a:r>
              <a:rPr lang="pl-PL" i="1" dirty="0" smtClean="0"/>
              <a:t> </a:t>
            </a:r>
            <a:r>
              <a:rPr lang="pl-PL" i="1" dirty="0" err="1" smtClean="0"/>
              <a:t>Barbarorum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pl-PL" dirty="0" smtClean="0"/>
              <a:t>ok. 600 r. – ustawa </a:t>
            </a:r>
            <a:r>
              <a:rPr lang="pl-PL" dirty="0" err="1" smtClean="0"/>
              <a:t>Etelberta</a:t>
            </a:r>
            <a:r>
              <a:rPr lang="pl-PL" dirty="0" smtClean="0"/>
              <a:t>, króla </a:t>
            </a:r>
            <a:r>
              <a:rPr lang="pl-PL" dirty="0" err="1" smtClean="0"/>
              <a:t>Kentu</a:t>
            </a:r>
            <a:endParaRPr lang="pl-PL" dirty="0" smtClean="0"/>
          </a:p>
          <a:p>
            <a:pPr marL="514350" indent="-514350"/>
            <a:r>
              <a:rPr lang="pl-PL" dirty="0" smtClean="0"/>
              <a:t>Schyłek IX w. – ustawa Alfreda Wielkiego, króla </a:t>
            </a:r>
            <a:r>
              <a:rPr lang="pl-PL" dirty="0" err="1" smtClean="0"/>
              <a:t>Wessexu</a:t>
            </a:r>
            <a:endParaRPr lang="pl-PL" dirty="0" smtClean="0"/>
          </a:p>
          <a:p>
            <a:pPr marL="514350" indent="-514350"/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Spisy prawa germańskiego; brak wpływów prawa rzymskiego/prawa kanonicznego; język </a:t>
            </a:r>
            <a:r>
              <a:rPr lang="pl-PL" dirty="0" err="1" smtClean="0"/>
              <a:t>staroangielski</a:t>
            </a:r>
            <a:r>
              <a:rPr lang="pl-PL" dirty="0" smtClean="0"/>
              <a:t> (a nie łacina). Ograniczenie krwawej zemsty.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Źródła powstania </a:t>
            </a:r>
            <a:r>
              <a:rPr lang="pl-PL" i="1" dirty="0" err="1" smtClean="0"/>
              <a:t>prawa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Lokalne </a:t>
            </a:r>
            <a:r>
              <a:rPr lang="pl-PL" sz="4000" dirty="0" err="1" smtClean="0"/>
              <a:t>prawa</a:t>
            </a:r>
            <a:r>
              <a:rPr lang="pl-PL" sz="4000" dirty="0" smtClean="0"/>
              <a:t> zwyczajowe, </a:t>
            </a:r>
          </a:p>
          <a:p>
            <a:r>
              <a:rPr lang="pl-PL" sz="4000" dirty="0" smtClean="0"/>
              <a:t>Orzecznictwo sądów westminsterskich (</a:t>
            </a:r>
            <a:r>
              <a:rPr lang="pl-PL" sz="4000" i="1" dirty="0" err="1" smtClean="0"/>
              <a:t>common</a:t>
            </a:r>
            <a:r>
              <a:rPr lang="pl-PL" sz="4000" i="1" dirty="0" smtClean="0"/>
              <a:t> </a:t>
            </a:r>
            <a:r>
              <a:rPr lang="pl-PL" sz="4000" i="1" dirty="0" err="1" smtClean="0"/>
              <a:t>law</a:t>
            </a:r>
            <a:r>
              <a:rPr lang="pl-PL" sz="4000" dirty="0" smtClean="0"/>
              <a:t>), </a:t>
            </a:r>
          </a:p>
          <a:p>
            <a:r>
              <a:rPr lang="pl-PL" sz="4000" dirty="0" smtClean="0"/>
              <a:t>Ustawodawstwo króla i parlamentu (</a:t>
            </a:r>
            <a:r>
              <a:rPr lang="pl-PL" sz="4000" i="1" dirty="0" err="1" smtClean="0"/>
              <a:t>statute</a:t>
            </a:r>
            <a:r>
              <a:rPr lang="pl-PL" sz="4000" i="1" dirty="0" smtClean="0"/>
              <a:t> </a:t>
            </a:r>
            <a:r>
              <a:rPr lang="pl-PL" sz="4000" i="1" dirty="0" err="1" smtClean="0"/>
              <a:t>law</a:t>
            </a:r>
            <a:r>
              <a:rPr lang="pl-PL" sz="4000" dirty="0" smtClean="0"/>
              <a:t>), </a:t>
            </a:r>
          </a:p>
          <a:p>
            <a:r>
              <a:rPr lang="pl-PL" sz="4000" dirty="0" smtClean="0"/>
              <a:t>Orzecznictwo kanclerza (</a:t>
            </a:r>
            <a:r>
              <a:rPr lang="pl-PL" sz="4000" i="1" dirty="0" smtClean="0"/>
              <a:t>equity </a:t>
            </a:r>
            <a:r>
              <a:rPr lang="pl-PL" sz="4000" i="1" dirty="0" err="1" smtClean="0"/>
              <a:t>law</a:t>
            </a:r>
            <a:r>
              <a:rPr lang="pl-PL" sz="4000" dirty="0" smtClean="0"/>
              <a:t>)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i="1" dirty="0" smtClean="0"/>
              <a:t>Początki</a:t>
            </a:r>
            <a:r>
              <a:rPr lang="pl-PL" dirty="0" smtClean="0"/>
              <a:t> </a:t>
            </a:r>
            <a:r>
              <a:rPr lang="pl-PL" i="1" dirty="0" err="1" smtClean="0"/>
              <a:t>common</a:t>
            </a:r>
            <a:r>
              <a:rPr lang="pl-PL" i="1" dirty="0" smtClean="0"/>
              <a:t> law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Sądy centralne w Westminster (od XIII w.):</a:t>
            </a:r>
          </a:p>
          <a:p>
            <a:pPr>
              <a:buFontTx/>
              <a:buChar char="-"/>
            </a:pPr>
            <a:r>
              <a:rPr lang="pl-PL" dirty="0" smtClean="0"/>
              <a:t>Sąd Ławy Królewskiej (</a:t>
            </a:r>
            <a:r>
              <a:rPr lang="pl-PL" i="1" dirty="0" err="1" smtClean="0"/>
              <a:t>Court</a:t>
            </a:r>
            <a:r>
              <a:rPr lang="pl-PL" i="1" dirty="0" smtClean="0"/>
              <a:t> of </a:t>
            </a:r>
            <a:r>
              <a:rPr lang="pl-PL" i="1" dirty="0" err="1" smtClean="0"/>
              <a:t>King’s</a:t>
            </a:r>
            <a:r>
              <a:rPr lang="pl-PL" i="1" dirty="0" smtClean="0"/>
              <a:t> </a:t>
            </a:r>
            <a:r>
              <a:rPr lang="pl-PL" i="1" dirty="0" err="1" smtClean="0"/>
              <a:t>Bench</a:t>
            </a:r>
            <a:r>
              <a:rPr lang="pl-PL" dirty="0" smtClean="0"/>
              <a:t>),</a:t>
            </a:r>
          </a:p>
          <a:p>
            <a:pPr>
              <a:buFontTx/>
              <a:buChar char="-"/>
            </a:pPr>
            <a:r>
              <a:rPr lang="pl-PL" dirty="0" smtClean="0"/>
              <a:t>S. Spraw Pospolitych (</a:t>
            </a:r>
            <a:r>
              <a:rPr lang="pl-PL" i="1" dirty="0" err="1" smtClean="0"/>
              <a:t>Court</a:t>
            </a:r>
            <a:r>
              <a:rPr lang="pl-PL" i="1" dirty="0" smtClean="0"/>
              <a:t> of Common </a:t>
            </a:r>
            <a:r>
              <a:rPr lang="pl-PL" i="1" dirty="0" err="1" smtClean="0"/>
              <a:t>Pleas</a:t>
            </a:r>
            <a:r>
              <a:rPr lang="pl-PL" dirty="0" smtClean="0"/>
              <a:t>),</a:t>
            </a:r>
          </a:p>
          <a:p>
            <a:pPr>
              <a:buFontTx/>
              <a:buChar char="-"/>
            </a:pPr>
            <a:r>
              <a:rPr lang="pl-PL" dirty="0" smtClean="0"/>
              <a:t>Sąd Szachownicy (</a:t>
            </a:r>
            <a:r>
              <a:rPr lang="pl-PL" i="1" dirty="0" err="1" smtClean="0"/>
              <a:t>Court</a:t>
            </a:r>
            <a:r>
              <a:rPr lang="pl-PL" i="1" dirty="0" smtClean="0"/>
              <a:t> of </a:t>
            </a:r>
            <a:r>
              <a:rPr lang="pl-PL" i="1" dirty="0" err="1" smtClean="0"/>
              <a:t>Exchequer</a:t>
            </a:r>
            <a:r>
              <a:rPr lang="pl-PL" dirty="0" smtClean="0"/>
              <a:t>).</a:t>
            </a:r>
          </a:p>
          <a:p>
            <a:endParaRPr lang="pl-PL" sz="1100" dirty="0" smtClean="0"/>
          </a:p>
          <a:p>
            <a:endParaRPr lang="pl-PL" sz="1100" dirty="0" smtClean="0"/>
          </a:p>
          <a:p>
            <a:r>
              <a:rPr lang="pl-PL" dirty="0" smtClean="0"/>
              <a:t>stopniowe ujednolicanie </a:t>
            </a:r>
            <a:r>
              <a:rPr lang="pl-PL" dirty="0" err="1" smtClean="0"/>
              <a:t>prawa</a:t>
            </a:r>
            <a:r>
              <a:rPr lang="pl-PL" dirty="0" smtClean="0"/>
              <a:t>, </a:t>
            </a:r>
          </a:p>
          <a:p>
            <a:r>
              <a:rPr lang="pl-PL" dirty="0" smtClean="0"/>
              <a:t>nawiązywanie do wcześniejszych orzeczeń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Kontekst jurysdykcyjny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pl-PL" sz="3600" dirty="0" smtClean="0"/>
              <a:t>Sądy lokalne (</a:t>
            </a:r>
            <a:r>
              <a:rPr lang="pl-PL" sz="3600" dirty="0" err="1" smtClean="0"/>
              <a:t>seciny</a:t>
            </a:r>
            <a:r>
              <a:rPr lang="pl-PL" sz="3600" dirty="0" smtClean="0"/>
              <a:t>, hrabstwa), działające od niepamiętnych czasów, stosujące lokalne zwyczaje. Właściwość: wszystkie sprawy, wyłączność co do nieruchomości. </a:t>
            </a:r>
          </a:p>
          <a:p>
            <a:pPr marL="514350" indent="-514350">
              <a:buAutoNum type="arabicPeriod"/>
            </a:pPr>
            <a:r>
              <a:rPr lang="pl-PL" sz="3600" dirty="0" smtClean="0"/>
              <a:t>Sądy lenne. Integracja z </a:t>
            </a:r>
            <a:r>
              <a:rPr lang="pl-PL" sz="3600" dirty="0" err="1" smtClean="0"/>
              <a:t>s.lokalnymi</a:t>
            </a:r>
            <a:r>
              <a:rPr lang="pl-PL" sz="3600" dirty="0" smtClean="0"/>
              <a:t>. </a:t>
            </a:r>
          </a:p>
          <a:p>
            <a:pPr marL="514350" indent="-514350">
              <a:buAutoNum type="arabicPeriod"/>
            </a:pPr>
            <a:r>
              <a:rPr lang="pl-PL" sz="3600" dirty="0" smtClean="0"/>
              <a:t>Sądy kościelne. Sprawy „złamania wiary”.</a:t>
            </a:r>
          </a:p>
          <a:p>
            <a:pPr marL="514350" indent="-514350">
              <a:buAutoNum type="arabicPeriod"/>
            </a:pPr>
            <a:r>
              <a:rPr lang="pl-PL" sz="3600" dirty="0" smtClean="0"/>
              <a:t>Nowy konkurent – sąd królewski. </a:t>
            </a: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Zakres właściwości sądu królewskiego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 smtClean="0"/>
              <a:t>Wąska sfera tzw. </a:t>
            </a:r>
            <a:r>
              <a:rPr lang="pl-PL" sz="3600" i="1" dirty="0" err="1" smtClean="0"/>
              <a:t>King’s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pleas</a:t>
            </a:r>
            <a:r>
              <a:rPr lang="pl-PL" sz="3600" dirty="0" smtClean="0"/>
              <a:t>: spory między bezpośrednimi wasalami króla (</a:t>
            </a:r>
            <a:r>
              <a:rPr lang="pl-PL" sz="3600" dirty="0" err="1" smtClean="0"/>
              <a:t>pr.nieruchomości</a:t>
            </a:r>
            <a:r>
              <a:rPr lang="pl-PL" sz="3600" dirty="0" smtClean="0"/>
              <a:t>), złamanie pokoju królewskiego (</a:t>
            </a:r>
            <a:r>
              <a:rPr lang="pl-PL" sz="3600" dirty="0" err="1" smtClean="0"/>
              <a:t>pr.karne</a:t>
            </a:r>
            <a:r>
              <a:rPr lang="pl-PL" sz="3600" dirty="0" smtClean="0"/>
              <a:t>).</a:t>
            </a:r>
          </a:p>
          <a:p>
            <a:r>
              <a:rPr lang="pl-PL" sz="3600" dirty="0" smtClean="0"/>
              <a:t>Rozszerzenie właściwości </a:t>
            </a:r>
            <a:r>
              <a:rPr lang="pl-PL" sz="3600" i="1" dirty="0" err="1" smtClean="0"/>
              <a:t>curia</a:t>
            </a:r>
            <a:r>
              <a:rPr lang="pl-PL" sz="3600" i="1" dirty="0" smtClean="0"/>
              <a:t> </a:t>
            </a:r>
            <a:r>
              <a:rPr lang="pl-PL" sz="3600" i="1" dirty="0" err="1" smtClean="0"/>
              <a:t>regis</a:t>
            </a:r>
            <a:r>
              <a:rPr lang="pl-PL" sz="3600" i="1" dirty="0" smtClean="0"/>
              <a:t> </a:t>
            </a:r>
            <a:r>
              <a:rPr lang="pl-PL" sz="3600" dirty="0" smtClean="0"/>
              <a:t>za Henryka II (1154-1189) -&gt;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i="1" dirty="0" smtClean="0"/>
              <a:t>Reformy Henryka II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Zasada </a:t>
            </a:r>
            <a:r>
              <a:rPr lang="pl-PL" i="1" u="sng" dirty="0" err="1" smtClean="0"/>
              <a:t>False</a:t>
            </a:r>
            <a:r>
              <a:rPr lang="pl-PL" i="1" u="sng" dirty="0" smtClean="0"/>
              <a:t> </a:t>
            </a:r>
            <a:r>
              <a:rPr lang="pl-PL" i="1" u="sng" dirty="0" err="1" smtClean="0"/>
              <a:t>judgment</a:t>
            </a:r>
            <a:r>
              <a:rPr lang="pl-PL" i="1" u="sng" dirty="0" smtClean="0"/>
              <a:t> </a:t>
            </a:r>
            <a:r>
              <a:rPr lang="pl-PL" i="1" u="sng" dirty="0" err="1" smtClean="0"/>
              <a:t>is</a:t>
            </a:r>
            <a:r>
              <a:rPr lang="pl-PL" i="1" u="sng" dirty="0" smtClean="0"/>
              <a:t> a </a:t>
            </a:r>
            <a:r>
              <a:rPr lang="pl-PL" i="1" u="sng" dirty="0" err="1" smtClean="0"/>
              <a:t>King’s</a:t>
            </a:r>
            <a:r>
              <a:rPr lang="pl-PL" i="1" u="sng" dirty="0" smtClean="0"/>
              <a:t> </a:t>
            </a:r>
            <a:r>
              <a:rPr lang="pl-PL" i="1" u="sng" dirty="0" err="1" smtClean="0"/>
              <a:t>plea</a:t>
            </a:r>
            <a:r>
              <a:rPr lang="pl-PL" dirty="0" smtClean="0"/>
              <a:t>.</a:t>
            </a:r>
          </a:p>
          <a:p>
            <a:r>
              <a:rPr lang="pl-PL" i="1" u="sng" dirty="0" smtClean="0"/>
              <a:t>Wielka </a:t>
            </a:r>
            <a:r>
              <a:rPr lang="pl-PL" i="1" u="sng" dirty="0" err="1" smtClean="0"/>
              <a:t>asyza</a:t>
            </a:r>
            <a:r>
              <a:rPr lang="pl-PL" i="1" u="sng" dirty="0" smtClean="0"/>
              <a:t> </a:t>
            </a:r>
            <a:r>
              <a:rPr lang="pl-PL" dirty="0" smtClean="0"/>
              <a:t>w procesach o własność ziemi jako alternatywa dla pojedynku sądowego. </a:t>
            </a:r>
          </a:p>
          <a:p>
            <a:r>
              <a:rPr lang="pl-PL" i="1" u="sng" dirty="0" smtClean="0"/>
              <a:t>Małe </a:t>
            </a:r>
            <a:r>
              <a:rPr lang="pl-PL" i="1" u="sng" dirty="0" err="1" smtClean="0"/>
              <a:t>asyzy</a:t>
            </a:r>
            <a:r>
              <a:rPr lang="pl-PL" i="1" u="sng" dirty="0" smtClean="0"/>
              <a:t> </a:t>
            </a:r>
            <a:r>
              <a:rPr lang="pl-PL" dirty="0" smtClean="0"/>
              <a:t>stanowią początek ewolucji ku procesowi posesoryjnemu. Środek przeciwko „niedawnemu wyzuciu z władztwa”. </a:t>
            </a:r>
          </a:p>
          <a:p>
            <a:r>
              <a:rPr lang="pl-PL" dirty="0" smtClean="0"/>
              <a:t>Wysyłanie w teren </a:t>
            </a:r>
            <a:r>
              <a:rPr lang="pl-PL" i="1" u="sng" dirty="0" smtClean="0"/>
              <a:t>sędziów </a:t>
            </a:r>
            <a:r>
              <a:rPr lang="pl-PL" i="1" u="sng" dirty="0" err="1" smtClean="0"/>
              <a:t>asyzalnych</a:t>
            </a:r>
            <a:r>
              <a:rPr lang="pl-PL" dirty="0" smtClean="0"/>
              <a:t>. </a:t>
            </a:r>
          </a:p>
          <a:p>
            <a:r>
              <a:rPr lang="pl-PL" dirty="0" smtClean="0"/>
              <a:t>Powiązanie obowiązku stawiennictwa pozwanego z przedstawieniem </a:t>
            </a:r>
            <a:r>
              <a:rPr lang="pl-PL" i="1" u="sng" dirty="0" smtClean="0"/>
              <a:t>rytu</a:t>
            </a:r>
            <a:r>
              <a:rPr lang="pl-PL" dirty="0" smtClean="0"/>
              <a:t> przez powoda.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Czym był ryt ?</a:t>
            </a:r>
            <a:endParaRPr lang="pl-PL" i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Sąd królewski – teoretycznie – stanowił komisję specjalną powołaną przez króla do rozpatrzenia danej sprawy, na zasadzie wyjątku od zasad ogólnych (właściwości sądu lokalnego). </a:t>
            </a:r>
          </a:p>
          <a:p>
            <a:r>
              <a:rPr lang="pl-PL" dirty="0" smtClean="0"/>
              <a:t>Upoważnieniem do zajęcia się sprawą był ryt. </a:t>
            </a:r>
          </a:p>
          <a:p>
            <a:r>
              <a:rPr lang="pl-PL" dirty="0" smtClean="0"/>
              <a:t>Zakaz tworzenia nowych i modyfikowania rytów od XIII w. = zakaz zmiany prawa. </a:t>
            </a:r>
          </a:p>
          <a:p>
            <a:r>
              <a:rPr lang="pl-PL" dirty="0" smtClean="0"/>
              <a:t>Zasada </a:t>
            </a:r>
            <a:r>
              <a:rPr lang="pl-PL" i="1" u="sng" dirty="0" err="1" smtClean="0"/>
              <a:t>ubi</a:t>
            </a:r>
            <a:r>
              <a:rPr lang="pl-PL" i="1" u="sng" dirty="0" smtClean="0"/>
              <a:t> remedium </a:t>
            </a:r>
            <a:r>
              <a:rPr lang="pl-PL" i="1" u="sng" dirty="0" err="1" smtClean="0"/>
              <a:t>ibi</a:t>
            </a:r>
            <a:r>
              <a:rPr lang="pl-PL" i="1" u="sng" dirty="0" smtClean="0"/>
              <a:t> </a:t>
            </a:r>
            <a:r>
              <a:rPr lang="pl-PL" i="1" u="sng" dirty="0" err="1" smtClean="0"/>
              <a:t>ius</a:t>
            </a:r>
            <a:r>
              <a:rPr lang="pl-PL" dirty="0" smtClean="0"/>
              <a:t>. Skostnienie i sformalizowanie </a:t>
            </a:r>
            <a:r>
              <a:rPr lang="pl-PL" i="1" dirty="0" err="1" smtClean="0"/>
              <a:t>common</a:t>
            </a:r>
            <a:r>
              <a:rPr lang="pl-PL" i="1" dirty="0" smtClean="0"/>
              <a:t> law</a:t>
            </a:r>
            <a:r>
              <a:rPr lang="pl-PL" dirty="0" smtClean="0"/>
              <a:t>. W kierunku </a:t>
            </a:r>
            <a:r>
              <a:rPr lang="pl-PL" dirty="0" err="1" smtClean="0"/>
              <a:t>prawa</a:t>
            </a:r>
            <a:r>
              <a:rPr lang="pl-PL" dirty="0" smtClean="0"/>
              <a:t> precedensów…</a:t>
            </a:r>
            <a:endParaRPr lang="pl-PL" i="1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1311</Words>
  <Application>Microsoft Office PowerPoint</Application>
  <PresentationFormat>Pokaz na ekranie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POWSZECHNA HISTORIA PRAWA  - Anglia</vt:lpstr>
      <vt:lpstr>Ciemne wieki…</vt:lpstr>
      <vt:lpstr>Leges Barbarorum</vt:lpstr>
      <vt:lpstr>Źródła powstania prawa</vt:lpstr>
      <vt:lpstr>Początki common law </vt:lpstr>
      <vt:lpstr>Kontekst jurysdykcyjny</vt:lpstr>
      <vt:lpstr>Zakres właściwości sądu królewskiego</vt:lpstr>
      <vt:lpstr>Reformy Henryka II</vt:lpstr>
      <vt:lpstr>Czym był ryt ?</vt:lpstr>
      <vt:lpstr>Przykłady rytów (XII w.):</vt:lpstr>
      <vt:lpstr>Niezmienność treści rytów:</vt:lpstr>
      <vt:lpstr>Wolny rynek usług sądowych</vt:lpstr>
      <vt:lpstr>Bariera 40 szylingów</vt:lpstr>
      <vt:lpstr>Equity </vt:lpstr>
      <vt:lpstr>Equity</vt:lpstr>
      <vt:lpstr>Prawo stanowione</vt:lpstr>
      <vt:lpstr>św. Edward Wyznawca (5 stycznia)</vt:lpstr>
      <vt:lpstr>Magna Charta Libertatum (1215)</vt:lpstr>
      <vt:lpstr>Pierwsze wieki parlamentu</vt:lpstr>
      <vt:lpstr>Rewolucja angielska (XVII w.)</vt:lpstr>
      <vt:lpstr>„Król panuje, a nie rządzi”</vt:lpstr>
      <vt:lpstr>Dlaczego Anglia oparła się recepcji ius civile?</vt:lpstr>
      <vt:lpstr>Źródła poznania prawa</vt:lpstr>
      <vt:lpstr>Books of authority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107</cp:revision>
  <dcterms:created xsi:type="dcterms:W3CDTF">2008-10-10T13:08:16Z</dcterms:created>
  <dcterms:modified xsi:type="dcterms:W3CDTF">2014-12-16T00:02:20Z</dcterms:modified>
</cp:coreProperties>
</file>