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9" r:id="rId5"/>
    <p:sldId id="320" r:id="rId6"/>
    <p:sldId id="321" r:id="rId7"/>
    <p:sldId id="322" r:id="rId8"/>
    <p:sldId id="310" r:id="rId9"/>
    <p:sldId id="259" r:id="rId10"/>
    <p:sldId id="260" r:id="rId11"/>
    <p:sldId id="299" r:id="rId12"/>
    <p:sldId id="313" r:id="rId13"/>
    <p:sldId id="314" r:id="rId14"/>
    <p:sldId id="316" r:id="rId15"/>
    <p:sldId id="300" r:id="rId16"/>
    <p:sldId id="272" r:id="rId17"/>
    <p:sldId id="315" r:id="rId18"/>
    <p:sldId id="311" r:id="rId19"/>
    <p:sldId id="292" r:id="rId20"/>
    <p:sldId id="317" r:id="rId21"/>
    <p:sldId id="312" r:id="rId22"/>
    <p:sldId id="264" r:id="rId23"/>
    <p:sldId id="29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4660"/>
  </p:normalViewPr>
  <p:slideViewPr>
    <p:cSldViewPr>
      <p:cViewPr>
        <p:scale>
          <a:sx n="70" d="100"/>
          <a:sy n="70" d="100"/>
        </p:scale>
        <p:origin x="-499" y="6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estia.com/library/book/the-coutumes-de-beauvaisis-of-philippe-de-beaumanoir-by-philippe-de-remi-beaumanoir-f-r-p-akehurst.jsp" TargetMode="External"/><Relationship Id="rId2" Type="http://schemas.openxmlformats.org/officeDocument/2006/relationships/hyperlink" Target="http://en.wikipedia.org/wiki/Clermont,_Oi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Ludwik_XIV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POWSZECHNA HISTORIA PRAWA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Francja od średniowiecza do XVIII w.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r>
              <a:rPr lang="pl-PL" smtClean="0"/>
              <a:t>dr </a:t>
            </a:r>
            <a:r>
              <a:rPr lang="pl-PL" dirty="0" smtClean="0"/>
              <a:t>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 prawa zwyczajowego w </a:t>
            </a:r>
            <a:r>
              <a:rPr lang="pl-PL" dirty="0" err="1" smtClean="0"/>
              <a:t>Beauvasis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/>
              <a:t>Filip de </a:t>
            </a:r>
            <a:r>
              <a:rPr lang="pl-PL" dirty="0" err="1" smtClean="0"/>
              <a:t>Beaumanoir</a:t>
            </a:r>
            <a:r>
              <a:rPr lang="pl-PL" dirty="0" smtClean="0"/>
              <a:t>, 		</a:t>
            </a:r>
            <a:r>
              <a:rPr lang="pl-PL" sz="1000" dirty="0" smtClean="0"/>
              <a:t>(mapka: </a:t>
            </a:r>
            <a:r>
              <a:rPr lang="pl-PL" sz="1000" dirty="0" smtClean="0">
                <a:hlinkClick r:id="rId2"/>
              </a:rPr>
              <a:t>http://en.wikipedia.org/wiki/Clermont,_Oise</a:t>
            </a:r>
            <a:r>
              <a:rPr lang="pl-PL" sz="1000" dirty="0" smtClean="0"/>
              <a:t> )</a:t>
            </a:r>
          </a:p>
          <a:p>
            <a:pPr lvl="1">
              <a:buNone/>
            </a:pPr>
            <a:r>
              <a:rPr lang="pl-PL" dirty="0" smtClean="0"/>
              <a:t>1283 r., </a:t>
            </a:r>
            <a:r>
              <a:rPr lang="pl-PL" i="1" dirty="0" err="1" smtClean="0"/>
              <a:t>Coutimes</a:t>
            </a:r>
            <a:r>
              <a:rPr lang="pl-PL" i="1" dirty="0" smtClean="0"/>
              <a:t> de </a:t>
            </a:r>
            <a:r>
              <a:rPr lang="pl-PL" i="1" dirty="0" err="1" smtClean="0"/>
              <a:t>Beauvasis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okręg sądowy w Clermont</a:t>
            </a:r>
          </a:p>
          <a:p>
            <a:pPr lvl="1">
              <a:buNone/>
            </a:pPr>
            <a:r>
              <a:rPr lang="pl-PL" dirty="0" smtClean="0"/>
              <a:t>Język starofrancuski, tłumaczenia</a:t>
            </a:r>
          </a:p>
          <a:p>
            <a:pPr lvl="1">
              <a:buNone/>
            </a:pPr>
            <a:r>
              <a:rPr lang="pl-PL" dirty="0" smtClean="0"/>
              <a:t>??? Wykształcenie uniwersyteckie, wpływy prawa kanonicznego i rzymskiego, </a:t>
            </a:r>
          </a:p>
          <a:p>
            <a:pPr lvl="1">
              <a:buNone/>
            </a:pPr>
            <a:r>
              <a:rPr lang="pl-PL" dirty="0" smtClean="0"/>
              <a:t>Zakres regulacji:  </a:t>
            </a:r>
            <a:r>
              <a:rPr lang="pl-PL" sz="1100" dirty="0" smtClean="0">
                <a:hlinkClick r:id="rId3"/>
              </a:rPr>
              <a:t>http://www.questia.com/library/book/the-coutumes-de-beauvaisis-of-philippe-de-beaumanoir-by-philippe-de-remi-beaumanoir-f-r-p-akehurst.jsp</a:t>
            </a:r>
            <a:r>
              <a:rPr lang="pl-PL" sz="11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 prawa zwyczajowego w </a:t>
            </a:r>
            <a:r>
              <a:rPr lang="pl-PL" dirty="0" err="1" smtClean="0"/>
              <a:t>Beauvasis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A. Rodzaje dowodów: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 przysięgi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 dokumentów,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 mocy argumentów i kontrargumentów stron,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Ze świadków,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 wcześniejszego protokołu sądowego,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 podstawie domniemania sądowego,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 podstawie przyznania przez drugą stronę,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 podstawie samowiedzy sędziowskiej.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 prawa zwyczajowego w </a:t>
            </a:r>
            <a:r>
              <a:rPr lang="pl-PL" dirty="0" err="1" smtClean="0"/>
              <a:t>Beauvasis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B1. Przepisy o umowach (</a:t>
            </a:r>
            <a:r>
              <a:rPr lang="pl-PL" i="1" dirty="0" smtClean="0"/>
              <a:t>pacta </a:t>
            </a:r>
            <a:r>
              <a:rPr lang="pl-PL" i="1" dirty="0" err="1" smtClean="0"/>
              <a:t>sunt</a:t>
            </a:r>
            <a:r>
              <a:rPr lang="pl-PL" i="1" dirty="0" smtClean="0"/>
              <a:t> </a:t>
            </a:r>
            <a:r>
              <a:rPr lang="pl-PL" i="1" dirty="0" err="1" smtClean="0"/>
              <a:t>servanda</a:t>
            </a:r>
            <a:r>
              <a:rPr lang="pl-PL" dirty="0" smtClean="0"/>
              <a:t>):</a:t>
            </a:r>
          </a:p>
          <a:p>
            <a:pPr>
              <a:buNone/>
            </a:pPr>
            <a:r>
              <a:rPr lang="pl-PL" dirty="0" smtClean="0"/>
              <a:t>„Wszystkie umowy muszą być dotrzymywane i dlatego powiada się, że umowa bierze górę nad prawem, chyba że chodzi o umowy zawarte w złych celach, [jak np. wówczas] gdy ktoś zobowiązuje się zabić człowieka za sto liwrów”. </a:t>
            </a:r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 prawa zwyczajowego w </a:t>
            </a:r>
            <a:r>
              <a:rPr lang="pl-PL" dirty="0" err="1" smtClean="0"/>
              <a:t>Beauvasis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B2. Przepisy o umowach (</a:t>
            </a:r>
            <a:r>
              <a:rPr lang="pl-PL" i="1" dirty="0" smtClean="0"/>
              <a:t>pacta </a:t>
            </a:r>
            <a:r>
              <a:rPr lang="pl-PL" i="1" dirty="0" err="1" smtClean="0"/>
              <a:t>sunt</a:t>
            </a:r>
            <a:r>
              <a:rPr lang="pl-PL" i="1" dirty="0" smtClean="0"/>
              <a:t> </a:t>
            </a:r>
            <a:r>
              <a:rPr lang="pl-PL" i="1" dirty="0" err="1" smtClean="0"/>
              <a:t>servanda</a:t>
            </a:r>
            <a:r>
              <a:rPr lang="pl-PL" dirty="0" smtClean="0"/>
              <a:t>): </a:t>
            </a:r>
          </a:p>
          <a:p>
            <a:pPr>
              <a:buNone/>
            </a:pPr>
            <a:r>
              <a:rPr lang="pl-PL" dirty="0" smtClean="0"/>
              <a:t>Umowa nie może być zawierana pod przymusem lub groźbą, jej przedmiotem nie może być czyn niewykonalny, niemoralny lub bezprawny, długi wynikające z uprawiania hazardu i lichwy nie podlegają egzekucji, umową można zrzec się niektórych praw.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 prawa zwyczajowego w </a:t>
            </a:r>
            <a:r>
              <a:rPr lang="pl-PL" dirty="0" err="1" smtClean="0"/>
              <a:t>Beauvasis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C. Ochrona posiadania – </a:t>
            </a:r>
          </a:p>
          <a:p>
            <a:pPr>
              <a:buNone/>
            </a:pPr>
            <a:r>
              <a:rPr lang="pl-PL" dirty="0" smtClean="0"/>
              <a:t>wpływy prawa kanonicznego </a:t>
            </a:r>
          </a:p>
          <a:p>
            <a:pPr>
              <a:buNone/>
            </a:pPr>
            <a:r>
              <a:rPr lang="pl-PL" dirty="0" smtClean="0"/>
              <a:t>[</a:t>
            </a:r>
            <a:r>
              <a:rPr lang="pl-PL" i="1" dirty="0" err="1" smtClean="0"/>
              <a:t>spoliatus</a:t>
            </a:r>
            <a:r>
              <a:rPr lang="pl-PL" i="1" dirty="0" smtClean="0"/>
              <a:t> </a:t>
            </a:r>
            <a:r>
              <a:rPr lang="pl-PL" i="1" dirty="0" err="1" smtClean="0"/>
              <a:t>ante</a:t>
            </a:r>
            <a:r>
              <a:rPr lang="pl-PL" i="1" dirty="0" smtClean="0"/>
              <a:t> </a:t>
            </a:r>
            <a:r>
              <a:rPr lang="pl-PL" i="1" dirty="0" err="1" smtClean="0"/>
              <a:t>omnia</a:t>
            </a:r>
            <a:r>
              <a:rPr lang="pl-PL" i="1" dirty="0" smtClean="0"/>
              <a:t> </a:t>
            </a:r>
            <a:r>
              <a:rPr lang="pl-PL" i="1" dirty="0" err="1" smtClean="0"/>
              <a:t>restituendus</a:t>
            </a:r>
            <a:r>
              <a:rPr lang="pl-PL" dirty="0" smtClean="0"/>
              <a:t>]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Spisywanie </a:t>
            </a:r>
            <a:r>
              <a:rPr lang="pl-PL" dirty="0" err="1" smtClean="0"/>
              <a:t>coutime’ów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Ordonans z </a:t>
            </a:r>
            <a:r>
              <a:rPr lang="pl-PL" dirty="0" err="1" smtClean="0"/>
              <a:t>Montil-les-Tours</a:t>
            </a:r>
            <a:r>
              <a:rPr lang="pl-PL" dirty="0" smtClean="0"/>
              <a:t> (1454, Karol VII).</a:t>
            </a:r>
          </a:p>
          <a:p>
            <a:r>
              <a:rPr lang="pl-PL" dirty="0" smtClean="0"/>
              <a:t>Procedura: </a:t>
            </a:r>
          </a:p>
          <a:p>
            <a:pPr marL="514350" indent="-514350">
              <a:buAutoNum type="alphaUcParenR"/>
            </a:pPr>
            <a:r>
              <a:rPr lang="pl-PL" dirty="0" smtClean="0"/>
              <a:t>Zwyczaje zostają spisane na poziomie lokalnym przez urzędników królewskich (spisują prawnicy, konsultacje z miejscowymi notablami, zatwierdza lokalne zgromadzenie). </a:t>
            </a:r>
          </a:p>
          <a:p>
            <a:pPr marL="514350" indent="-514350">
              <a:buAutoNum type="alphaUcParenR"/>
            </a:pPr>
            <a:r>
              <a:rPr lang="pl-PL" dirty="0" smtClean="0"/>
              <a:t>Następnie zwyczaj zostaje zaakceptowany przez parlament paryski.</a:t>
            </a:r>
          </a:p>
          <a:p>
            <a:pPr marL="514350" indent="-514350">
              <a:buAutoNum type="alphaUcParenR"/>
            </a:pPr>
            <a:r>
              <a:rPr lang="pl-PL" dirty="0" smtClean="0"/>
              <a:t>W końcu zwyczaj „wraca” na prowincję.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Spisywanie </a:t>
            </a:r>
            <a:r>
              <a:rPr lang="pl-PL" dirty="0" err="1" smtClean="0"/>
              <a:t>coutime’ów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3600" dirty="0" err="1" smtClean="0"/>
              <a:t>Coutime</a:t>
            </a:r>
            <a:r>
              <a:rPr lang="pl-PL" sz="3600" dirty="0" smtClean="0"/>
              <a:t> Paryski 1510, drugie wydanie 1583</a:t>
            </a:r>
          </a:p>
          <a:p>
            <a:pPr marL="514350" indent="-514350">
              <a:buAutoNum type="arabicPeriod"/>
            </a:pPr>
            <a:r>
              <a:rPr lang="pl-PL" sz="3600" dirty="0" smtClean="0"/>
              <a:t>Inne okręgi: m.in. Clermont, </a:t>
            </a:r>
            <a:r>
              <a:rPr lang="pl-PL" sz="3600" dirty="0" err="1" smtClean="0"/>
              <a:t>Poitou</a:t>
            </a:r>
            <a:r>
              <a:rPr lang="pl-PL" sz="3600" dirty="0" smtClean="0"/>
              <a:t>, Orlean, Owernia, Normandia.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sz="3600" dirty="0" smtClean="0"/>
              <a:t>Istotna rola CP jako unifikatora prawa w skali kraju. 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Spisywanie </a:t>
            </a:r>
            <a:r>
              <a:rPr lang="pl-PL" dirty="0" err="1" smtClean="0"/>
              <a:t>coutime’ów</a:t>
            </a:r>
            <a:r>
              <a:rPr lang="pl-PL" dirty="0" smtClean="0"/>
              <a:t> (c.d.)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 smtClean="0"/>
              <a:t>Postulaty ujednolicania prawa narodowego (</a:t>
            </a:r>
            <a:r>
              <a:rPr lang="pl-PL" sz="3600" i="1" dirty="0" err="1" smtClean="0"/>
              <a:t>droit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commune</a:t>
            </a:r>
            <a:r>
              <a:rPr lang="pl-PL" sz="3600" dirty="0" smtClean="0"/>
              <a:t>) – </a:t>
            </a:r>
            <a:br>
              <a:rPr lang="pl-PL" sz="3600" dirty="0" smtClean="0"/>
            </a:br>
            <a:r>
              <a:rPr lang="pl-PL" sz="3600" dirty="0" smtClean="0"/>
              <a:t>Karol </a:t>
            </a:r>
            <a:r>
              <a:rPr lang="pl-PL" sz="3600" dirty="0" err="1" smtClean="0"/>
              <a:t>Dumolin</a:t>
            </a:r>
            <a:r>
              <a:rPr lang="pl-PL" sz="3600" dirty="0" smtClean="0"/>
              <a:t> (XVI w.). </a:t>
            </a:r>
          </a:p>
          <a:p>
            <a:r>
              <a:rPr lang="pl-PL" sz="3600" dirty="0" smtClean="0"/>
              <a:t>Rozwój doktryny prawa francuskiego –  </a:t>
            </a:r>
            <a:br>
              <a:rPr lang="pl-PL" sz="3600" dirty="0" smtClean="0"/>
            </a:br>
            <a:r>
              <a:rPr lang="pl-PL" sz="3600" dirty="0" smtClean="0"/>
              <a:t>Jan </a:t>
            </a:r>
            <a:r>
              <a:rPr lang="pl-PL" sz="3600" dirty="0" err="1" smtClean="0"/>
              <a:t>Domat</a:t>
            </a:r>
            <a:r>
              <a:rPr lang="pl-PL" sz="3600" dirty="0" smtClean="0"/>
              <a:t> (XVII w.), </a:t>
            </a:r>
            <a:br>
              <a:rPr lang="pl-PL" sz="3600" dirty="0" smtClean="0"/>
            </a:br>
            <a:r>
              <a:rPr lang="pl-PL" sz="3600" dirty="0" smtClean="0"/>
              <a:t>Robert </a:t>
            </a:r>
            <a:r>
              <a:rPr lang="pl-PL" sz="3600" dirty="0" err="1" smtClean="0"/>
              <a:t>Pothier</a:t>
            </a:r>
            <a:r>
              <a:rPr lang="pl-PL" sz="3600" dirty="0" smtClean="0"/>
              <a:t> (XVIII w.).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PRAWO RZYMSKIE WE FRANCJI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 same podstawy gospodarczo-społeczne przejmowania prawa rzymskiego co we Włoszech i w Rzeszy. </a:t>
            </a:r>
          </a:p>
          <a:p>
            <a:r>
              <a:rPr lang="pl-PL" dirty="0" smtClean="0"/>
              <a:t>Inna sytuacja polityczna.</a:t>
            </a:r>
          </a:p>
          <a:p>
            <a:r>
              <a:rPr lang="pl-PL" dirty="0" smtClean="0"/>
              <a:t>Zakaz nauczania prawa rzymskiego w Paryżu (1219). „Chrzest” pr. rzym. przez św. Tomasza z Akwinu.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RZYMSKIE WE FRANCJI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Działalność legistów. Kompetencje króla Francji (najwyższa władza lenna / najwyższy sędzia / cesarska władza w kraju): </a:t>
            </a:r>
          </a:p>
          <a:p>
            <a:pPr>
              <a:buNone/>
            </a:pPr>
            <a:r>
              <a:rPr lang="pl-PL" i="1" dirty="0" smtClean="0"/>
              <a:t>	-	</a:t>
            </a:r>
            <a:r>
              <a:rPr lang="pl-PL" i="1" dirty="0" err="1" smtClean="0"/>
              <a:t>Rex</a:t>
            </a:r>
            <a:r>
              <a:rPr lang="pl-PL" i="1" dirty="0" smtClean="0"/>
              <a:t> </a:t>
            </a:r>
            <a:r>
              <a:rPr lang="pl-PL" i="1" dirty="0" err="1" smtClean="0"/>
              <a:t>est</a:t>
            </a:r>
            <a:r>
              <a:rPr lang="pl-PL" i="1" dirty="0" smtClean="0"/>
              <a:t> imperator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regno</a:t>
            </a:r>
            <a:r>
              <a:rPr lang="pl-PL" i="1" dirty="0" smtClean="0"/>
              <a:t> </a:t>
            </a:r>
            <a:r>
              <a:rPr lang="pl-PL" i="1" dirty="0" err="1" smtClean="0"/>
              <a:t>suo</a:t>
            </a:r>
            <a:r>
              <a:rPr lang="pl-PL" i="1" dirty="0" smtClean="0"/>
              <a:t>.</a:t>
            </a:r>
          </a:p>
          <a:p>
            <a:pPr>
              <a:buNone/>
            </a:pPr>
            <a:r>
              <a:rPr lang="pl-PL" i="1" dirty="0" smtClean="0"/>
              <a:t>	- 	Non </a:t>
            </a:r>
            <a:r>
              <a:rPr lang="pl-PL" i="1" dirty="0" err="1" smtClean="0"/>
              <a:t>ratione</a:t>
            </a:r>
            <a:r>
              <a:rPr lang="pl-PL" i="1" dirty="0" smtClean="0"/>
              <a:t> </a:t>
            </a:r>
            <a:r>
              <a:rPr lang="pl-PL" i="1" dirty="0" err="1" smtClean="0"/>
              <a:t>imperii</a:t>
            </a:r>
            <a:r>
              <a:rPr lang="pl-PL" i="1" dirty="0" smtClean="0"/>
              <a:t> </a:t>
            </a:r>
            <a:r>
              <a:rPr lang="pl-PL" i="1" dirty="0" err="1" smtClean="0"/>
              <a:t>sed</a:t>
            </a:r>
            <a:r>
              <a:rPr lang="pl-PL" i="1" dirty="0" smtClean="0"/>
              <a:t> </a:t>
            </a:r>
            <a:r>
              <a:rPr lang="pl-PL" i="1" dirty="0" err="1" smtClean="0"/>
              <a:t>imperio</a:t>
            </a:r>
            <a:r>
              <a:rPr lang="pl-PL" i="1" dirty="0" smtClean="0"/>
              <a:t> </a:t>
            </a:r>
            <a:r>
              <a:rPr lang="pl-PL" i="1" dirty="0" err="1" smtClean="0"/>
              <a:t>rationis</a:t>
            </a:r>
            <a:r>
              <a:rPr lang="pl-PL" i="1" dirty="0" smtClean="0"/>
              <a:t>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pl-PL" dirty="0" smtClean="0"/>
              <a:t>ZARYS USTROJOWY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987 r. – wygasa dynastia Karolingów, królem zostaje Hugon </a:t>
            </a:r>
            <a:r>
              <a:rPr lang="pl-PL" dirty="0" err="1" smtClean="0"/>
              <a:t>Kapet</a:t>
            </a:r>
            <a:endParaRPr lang="pl-PL" dirty="0" smtClean="0"/>
          </a:p>
          <a:p>
            <a:r>
              <a:rPr lang="pl-PL" dirty="0" smtClean="0"/>
              <a:t>Rozdrobnienie terytorialne, </a:t>
            </a:r>
            <a:br>
              <a:rPr lang="pl-PL" dirty="0" smtClean="0"/>
            </a:br>
            <a:r>
              <a:rPr lang="pl-PL" dirty="0" smtClean="0"/>
              <a:t>słaba władza „formalnego” </a:t>
            </a:r>
            <a:br>
              <a:rPr lang="pl-PL" dirty="0" smtClean="0"/>
            </a:br>
            <a:r>
              <a:rPr lang="pl-PL" dirty="0" smtClean="0"/>
              <a:t>króla (</a:t>
            </a:r>
            <a:r>
              <a:rPr lang="pl-PL" dirty="0" err="1" smtClean="0"/>
              <a:t>Ile-de-France</a:t>
            </a:r>
            <a:r>
              <a:rPr lang="pl-PL" dirty="0" smtClean="0"/>
              <a:t>), </a:t>
            </a:r>
            <a:br>
              <a:rPr lang="pl-PL" dirty="0" smtClean="0"/>
            </a:br>
            <a:r>
              <a:rPr lang="pl-PL" dirty="0" smtClean="0"/>
              <a:t>silna pozycja wasali królewskich, partykularyzm terytorialny w zakresie prawa. </a:t>
            </a:r>
          </a:p>
        </p:txBody>
      </p:sp>
      <p:pic>
        <p:nvPicPr>
          <p:cNvPr id="4" name="Symbol zastępczy zawartości 3" descr="Île-de-France_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500306"/>
            <a:ext cx="1219512" cy="1152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RZYMSKIE WE FRANCJI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Studia nad prawem rzymskim -&gt; </a:t>
            </a:r>
            <a:r>
              <a:rPr lang="pl-PL" i="1" dirty="0" err="1" smtClean="0"/>
              <a:t>mos</a:t>
            </a:r>
            <a:r>
              <a:rPr lang="pl-PL" i="1" dirty="0" smtClean="0"/>
              <a:t> </a:t>
            </a:r>
            <a:r>
              <a:rPr lang="pl-PL" i="1" dirty="0" err="1" smtClean="0"/>
              <a:t>gallicus</a:t>
            </a:r>
            <a:r>
              <a:rPr lang="pl-PL" i="1" dirty="0" smtClean="0"/>
              <a:t> </a:t>
            </a:r>
            <a:r>
              <a:rPr lang="pl-PL" i="1" dirty="0" err="1" smtClean="0"/>
              <a:t>docendi</a:t>
            </a:r>
            <a:r>
              <a:rPr lang="pl-PL" dirty="0" smtClean="0"/>
              <a:t>. </a:t>
            </a:r>
          </a:p>
          <a:p>
            <a:r>
              <a:rPr lang="pl-PL" dirty="0" smtClean="0"/>
              <a:t>Szkoły w Montpellier, Orleanie, </a:t>
            </a:r>
            <a:r>
              <a:rPr lang="pl-PL" dirty="0" err="1" smtClean="0"/>
              <a:t>Bourges</a:t>
            </a:r>
            <a:r>
              <a:rPr lang="pl-PL" dirty="0" smtClean="0"/>
              <a:t> (</a:t>
            </a:r>
            <a:r>
              <a:rPr lang="pl-PL" dirty="0" err="1" smtClean="0"/>
              <a:t>Cujacius</a:t>
            </a:r>
            <a:r>
              <a:rPr lang="pl-PL" dirty="0" smtClean="0"/>
              <a:t>, </a:t>
            </a:r>
            <a:r>
              <a:rPr lang="pl-PL" dirty="0" err="1" smtClean="0"/>
              <a:t>Donellus</a:t>
            </a:r>
            <a:r>
              <a:rPr lang="pl-PL" dirty="0" smtClean="0"/>
              <a:t>, D/H </a:t>
            </a:r>
            <a:r>
              <a:rPr lang="pl-PL" dirty="0" err="1" smtClean="0"/>
              <a:t>Gothofredus</a:t>
            </a:r>
            <a:r>
              <a:rPr lang="pl-PL" dirty="0" smtClean="0"/>
              <a:t> – XVI w.).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KRÓLEWSKIE ORDONANSE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Ordonans z </a:t>
            </a:r>
            <a:r>
              <a:rPr lang="pl-PL" dirty="0" err="1" smtClean="0"/>
              <a:t>Montil-les-Tours</a:t>
            </a:r>
            <a:r>
              <a:rPr lang="pl-PL" dirty="0" smtClean="0"/>
              <a:t> – 1454 – akcja spisywania </a:t>
            </a:r>
            <a:r>
              <a:rPr lang="pl-PL" dirty="0" err="1" smtClean="0"/>
              <a:t>coutime’ów</a:t>
            </a:r>
            <a:r>
              <a:rPr lang="pl-PL" dirty="0" smtClean="0"/>
              <a:t>,</a:t>
            </a:r>
          </a:p>
          <a:p>
            <a:r>
              <a:rPr lang="pl-PL" dirty="0" smtClean="0"/>
              <a:t>Ordonans z </a:t>
            </a:r>
            <a:r>
              <a:rPr lang="pl-PL" dirty="0" err="1" smtClean="0"/>
              <a:t>Villers-Cotteret</a:t>
            </a:r>
            <a:r>
              <a:rPr lang="pl-PL" dirty="0" smtClean="0"/>
              <a:t> – 1539 – rozdział procesów cywilnego i karnego, wprowadzenie postępowania inkwizycyjnego,</a:t>
            </a:r>
          </a:p>
          <a:p>
            <a:r>
              <a:rPr lang="pl-PL" dirty="0" smtClean="0"/>
              <a:t>Ordonans z </a:t>
            </a:r>
            <a:r>
              <a:rPr lang="pl-PL" dirty="0" err="1" smtClean="0"/>
              <a:t>Blois</a:t>
            </a:r>
            <a:r>
              <a:rPr lang="pl-PL" dirty="0" smtClean="0"/>
              <a:t> – 1579 – prawo osobowe małżeńskie w oparciu o dekret </a:t>
            </a:r>
            <a:r>
              <a:rPr lang="pl-PL" dirty="0" err="1" smtClean="0"/>
              <a:t>Tametsi</a:t>
            </a:r>
            <a:r>
              <a:rPr lang="pl-PL" smtClean="0"/>
              <a:t> (1563) </a:t>
            </a:r>
            <a:endParaRPr lang="pl-PL" dirty="0" smtClean="0"/>
          </a:p>
          <a:p>
            <a:r>
              <a:rPr lang="pl-PL" dirty="0" smtClean="0"/>
              <a:t>Doktryna Jana </a:t>
            </a:r>
            <a:r>
              <a:rPr lang="pl-PL" dirty="0" err="1" smtClean="0"/>
              <a:t>Bodinusa</a:t>
            </a:r>
            <a:r>
              <a:rPr lang="pl-PL" dirty="0" smtClean="0"/>
              <a:t> (XVI w.).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KRÓLEWSKIE ORDONANSE </a:t>
            </a:r>
            <a:br>
              <a:rPr lang="pl-PL" dirty="0" smtClean="0"/>
            </a:br>
            <a:r>
              <a:rPr lang="pl-PL" dirty="0" smtClean="0"/>
              <a:t>(za Ludwika XIV)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„Wielkie </a:t>
            </a:r>
            <a:r>
              <a:rPr lang="pl-PL" dirty="0" err="1" smtClean="0"/>
              <a:t>ordonanse</a:t>
            </a:r>
            <a:r>
              <a:rPr lang="pl-PL" dirty="0" smtClean="0"/>
              <a:t>” Colberta – generalnego kontrolera finansów:</a:t>
            </a:r>
          </a:p>
          <a:p>
            <a:r>
              <a:rPr lang="pl-PL" dirty="0" smtClean="0"/>
              <a:t>Procedura cywilna – 1667</a:t>
            </a:r>
          </a:p>
          <a:p>
            <a:r>
              <a:rPr lang="pl-PL" dirty="0" smtClean="0"/>
              <a:t>Procedura karna – 1670 </a:t>
            </a:r>
          </a:p>
          <a:p>
            <a:r>
              <a:rPr lang="pl-PL" dirty="0" smtClean="0"/>
              <a:t>Ordonans o handlu (kodeks </a:t>
            </a:r>
            <a:r>
              <a:rPr lang="pl-PL" dirty="0" err="1" smtClean="0"/>
              <a:t>Savary’ego</a:t>
            </a:r>
            <a:r>
              <a:rPr lang="pl-PL" dirty="0" smtClean="0"/>
              <a:t>) – 1673 </a:t>
            </a:r>
          </a:p>
          <a:p>
            <a:r>
              <a:rPr lang="pl-PL" dirty="0" smtClean="0"/>
              <a:t>Ordonans o marynarce – 1681 </a:t>
            </a:r>
          </a:p>
          <a:p>
            <a:r>
              <a:rPr lang="pl-PL" dirty="0" smtClean="0"/>
              <a:t>Ordonans o Murzynach w koloniach (</a:t>
            </a:r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noir</a:t>
            </a:r>
            <a:r>
              <a:rPr lang="pl-PL" dirty="0" smtClean="0"/>
              <a:t>) – 1685</a:t>
            </a:r>
            <a:endParaRPr lang="pl-PL" sz="800" dirty="0" smtClean="0"/>
          </a:p>
          <a:p>
            <a:r>
              <a:rPr lang="pl-PL" sz="800" i="1" dirty="0" smtClean="0">
                <a:hlinkClick r:id="rId2"/>
              </a:rPr>
              <a:t>http://pl.wikipedia.org/wiki/Ludwik_XIV</a:t>
            </a:r>
            <a:r>
              <a:rPr lang="pl-PL" sz="800" i="1" dirty="0" smtClean="0"/>
              <a:t> </a:t>
            </a:r>
            <a:endParaRPr lang="pl-PL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KRÓLEWSKIE ORDONANSE </a:t>
            </a:r>
            <a:br>
              <a:rPr lang="pl-PL" dirty="0" smtClean="0"/>
            </a:br>
            <a:r>
              <a:rPr lang="pl-PL" dirty="0" smtClean="0"/>
              <a:t>(za Ludwika XV)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Ordonanse</a:t>
            </a:r>
            <a:r>
              <a:rPr lang="pl-PL" dirty="0" smtClean="0"/>
              <a:t> kanclerza </a:t>
            </a:r>
            <a:r>
              <a:rPr lang="pl-PL" dirty="0" err="1" smtClean="0"/>
              <a:t>Daugeaussau</a:t>
            </a:r>
            <a:r>
              <a:rPr lang="pl-PL" dirty="0" smtClean="0"/>
              <a:t>: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 darowiznach (1731),</a:t>
            </a:r>
          </a:p>
          <a:p>
            <a:r>
              <a:rPr lang="pl-PL" dirty="0" smtClean="0"/>
              <a:t>O testamentach (1735), </a:t>
            </a:r>
          </a:p>
          <a:p>
            <a:r>
              <a:rPr lang="pl-PL" dirty="0" smtClean="0"/>
              <a:t>O substytucjach </a:t>
            </a:r>
            <a:r>
              <a:rPr lang="pl-PL" dirty="0" err="1" smtClean="0"/>
              <a:t>fideikomisaryjnych</a:t>
            </a:r>
            <a:r>
              <a:rPr lang="pl-PL" dirty="0" smtClean="0"/>
              <a:t> (1747).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ZARYS </a:t>
            </a:r>
            <a:r>
              <a:rPr lang="pl-PL" dirty="0" smtClean="0"/>
              <a:t>USTROJOWY – w kierunku państwa narodowego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pl-PL" dirty="0" smtClean="0"/>
              <a:t>Jednoczenie królestwa aż do początków XVI w. (brak przymusu lennego). </a:t>
            </a:r>
          </a:p>
          <a:p>
            <a:pPr marL="514350" indent="-514350">
              <a:buNone/>
            </a:pPr>
            <a:r>
              <a:rPr lang="pl-PL" dirty="0" smtClean="0"/>
              <a:t>Filip II August (1180-1223), </a:t>
            </a:r>
          </a:p>
          <a:p>
            <a:pPr marL="514350" indent="-514350">
              <a:buNone/>
            </a:pPr>
            <a:r>
              <a:rPr lang="pl-PL" dirty="0" smtClean="0"/>
              <a:t>Ludwik IX Święty (1226-1270), </a:t>
            </a:r>
          </a:p>
          <a:p>
            <a:pPr marL="514350" indent="-514350"/>
            <a:r>
              <a:rPr lang="pl-PL" dirty="0" smtClean="0"/>
              <a:t>Powstanie parlamentu paryskiego (1258; </a:t>
            </a:r>
            <a:br>
              <a:rPr lang="pl-PL" dirty="0" smtClean="0"/>
            </a:br>
            <a:r>
              <a:rPr lang="pl-PL" dirty="0" smtClean="0"/>
              <a:t>50-80 sędziów),</a:t>
            </a:r>
          </a:p>
          <a:p>
            <a:pPr marL="514350" indent="-514350">
              <a:buNone/>
            </a:pPr>
            <a:r>
              <a:rPr lang="pl-PL" dirty="0" smtClean="0"/>
              <a:t>Filip IV Piękny (1285-1314),</a:t>
            </a:r>
          </a:p>
          <a:p>
            <a:pPr marL="514350" indent="-514350"/>
            <a:r>
              <a:rPr lang="pl-PL" dirty="0" smtClean="0"/>
              <a:t>Zwołanie Stanów Generalnych (1302),  </a:t>
            </a:r>
          </a:p>
          <a:p>
            <a:pPr marL="514350" indent="-514350"/>
            <a:r>
              <a:rPr lang="pl-PL" dirty="0" smtClean="0"/>
              <a:t>Wojna stuletnia (</a:t>
            </a:r>
            <a:r>
              <a:rPr lang="pl-PL" dirty="0" err="1" smtClean="0"/>
              <a:t>poł</a:t>
            </a:r>
            <a:r>
              <a:rPr lang="pl-PL" dirty="0" smtClean="0"/>
              <a:t>. XIV w. - </a:t>
            </a:r>
            <a:r>
              <a:rPr lang="pl-PL" dirty="0" err="1" smtClean="0"/>
              <a:t>poł</a:t>
            </a:r>
            <a:r>
              <a:rPr lang="pl-PL" dirty="0" smtClean="0"/>
              <a:t>. XV w.).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ZARYS </a:t>
            </a:r>
            <a:r>
              <a:rPr lang="pl-PL" dirty="0" smtClean="0"/>
              <a:t>USTROJOWY </a:t>
            </a:r>
            <a:br>
              <a:rPr lang="pl-PL" dirty="0" smtClean="0"/>
            </a:br>
            <a:r>
              <a:rPr lang="pl-PL" dirty="0" smtClean="0"/>
              <a:t>– państwo absolutne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pl-PL" dirty="0" smtClean="0"/>
              <a:t>Czasy Ludwika XIII (1610-43), Ludwika IV (1643-1715),</a:t>
            </a:r>
          </a:p>
          <a:p>
            <a:pPr marL="514350" indent="-514350">
              <a:buNone/>
            </a:pPr>
            <a:r>
              <a:rPr lang="pl-PL" dirty="0" smtClean="0"/>
              <a:t>Cechy monarchii absolutnej we Francji:</a:t>
            </a:r>
          </a:p>
          <a:p>
            <a:pPr marL="514350" indent="-514350"/>
            <a:r>
              <a:rPr lang="pl-PL" dirty="0" smtClean="0"/>
              <a:t>Omnipotencja władzy królewskiej;</a:t>
            </a:r>
          </a:p>
          <a:p>
            <a:pPr marL="514350" indent="-514350"/>
            <a:r>
              <a:rPr lang="pl-PL" dirty="0" smtClean="0"/>
              <a:t>Biurokracja;</a:t>
            </a:r>
          </a:p>
          <a:p>
            <a:pPr marL="514350" indent="-514350"/>
            <a:r>
              <a:rPr lang="pl-PL" dirty="0" smtClean="0"/>
              <a:t>Militaryzm;</a:t>
            </a:r>
          </a:p>
          <a:p>
            <a:pPr marL="514350" indent="-514350"/>
            <a:r>
              <a:rPr lang="pl-PL" dirty="0" smtClean="0"/>
              <a:t>Nietolerancja religijna;</a:t>
            </a:r>
          </a:p>
          <a:p>
            <a:pPr marL="514350" indent="-514350"/>
            <a:r>
              <a:rPr lang="pl-PL" dirty="0" smtClean="0"/>
              <a:t>Gallikanizm.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Omnipotencja </a:t>
            </a:r>
            <a:r>
              <a:rPr lang="pl-PL" dirty="0" smtClean="0"/>
              <a:t>władzy królewskiej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l-PL" dirty="0" smtClean="0"/>
              <a:t>Ograniczenie króla prawami fundamentalnymi: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Dziedziczność tronu w linii męskiej;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Katolicyzm;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Niezbywalność domen;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Nienaruszalność własności prywatnej;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Zakaz opodatkowania bez zgody Stanów Generalnych.</a:t>
            </a:r>
          </a:p>
          <a:p>
            <a:pPr marL="514350" indent="-514350">
              <a:buNone/>
            </a:pPr>
            <a:r>
              <a:rPr lang="pl-PL" dirty="0" smtClean="0"/>
              <a:t>Rejestracja/remonstrancja ordonansów przez parlament paryski. 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Kwestie religijne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pl-PL" dirty="0" smtClean="0"/>
              <a:t>Nietolerancja religijna:</a:t>
            </a:r>
          </a:p>
          <a:p>
            <a:pPr marL="514350" indent="-514350">
              <a:buNone/>
            </a:pPr>
            <a:r>
              <a:rPr lang="pl-PL" dirty="0" smtClean="0"/>
              <a:t>- odwołanie edyktu nantejskiego z 1598 r. w latach 1629, 1685; </a:t>
            </a:r>
          </a:p>
          <a:p>
            <a:pPr marL="514350" indent="-514350"/>
            <a:endParaRPr lang="pl-PL" dirty="0" smtClean="0"/>
          </a:p>
          <a:p>
            <a:pPr marL="514350" indent="-514350"/>
            <a:r>
              <a:rPr lang="pl-PL" dirty="0" smtClean="0"/>
              <a:t>Gallikanizm:</a:t>
            </a:r>
          </a:p>
          <a:p>
            <a:pPr marL="514350" indent="-514350">
              <a:buNone/>
            </a:pPr>
            <a:r>
              <a:rPr lang="pl-PL" dirty="0" smtClean="0"/>
              <a:t>- ordonans z </a:t>
            </a:r>
            <a:r>
              <a:rPr lang="pl-PL" dirty="0" err="1" smtClean="0"/>
              <a:t>Blois</a:t>
            </a:r>
            <a:r>
              <a:rPr lang="pl-PL" dirty="0" smtClean="0"/>
              <a:t> </a:t>
            </a:r>
            <a:r>
              <a:rPr lang="pl-PL" dirty="0" smtClean="0"/>
              <a:t>(1589), kwestia zgody rodziców;  </a:t>
            </a:r>
          </a:p>
          <a:p>
            <a:pPr marL="514350" indent="-514350">
              <a:buNone/>
            </a:pPr>
            <a:r>
              <a:rPr lang="pl-PL" dirty="0" smtClean="0"/>
              <a:t>- deklaracja kleru (1682), kościół nie może zwolnić poddanych z przysięgi wierności królowi.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KRÓLEWSKIE </a:t>
            </a:r>
            <a:r>
              <a:rPr lang="pl-PL" dirty="0" smtClean="0"/>
              <a:t>SĄDOWNICTWO ZASTRZEŻONE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Placet</a:t>
            </a:r>
          </a:p>
          <a:p>
            <a:r>
              <a:rPr lang="pl-PL" dirty="0" smtClean="0"/>
              <a:t>Ewokacja </a:t>
            </a:r>
          </a:p>
          <a:p>
            <a:r>
              <a:rPr lang="pl-PL" dirty="0" smtClean="0"/>
              <a:t>List </a:t>
            </a:r>
            <a:r>
              <a:rPr lang="pl-PL" i="1" dirty="0" err="1" smtClean="0"/>
              <a:t>Committimus</a:t>
            </a:r>
            <a:endParaRPr lang="pl-PL" i="1" dirty="0" smtClean="0"/>
          </a:p>
          <a:p>
            <a:r>
              <a:rPr lang="pl-PL" dirty="0" smtClean="0"/>
              <a:t>List łaski</a:t>
            </a:r>
          </a:p>
          <a:p>
            <a:r>
              <a:rPr lang="pl-PL" dirty="0" smtClean="0"/>
              <a:t>List opieczętowany (</a:t>
            </a:r>
            <a:r>
              <a:rPr lang="pl-PL" i="1" dirty="0" err="1" smtClean="0"/>
              <a:t>lettres</a:t>
            </a:r>
            <a:r>
              <a:rPr lang="pl-PL" i="1" dirty="0" smtClean="0"/>
              <a:t> de </a:t>
            </a:r>
            <a:r>
              <a:rPr lang="pl-PL" i="1" dirty="0" err="1" smtClean="0"/>
              <a:t>cachet</a:t>
            </a:r>
            <a:r>
              <a:rPr lang="pl-PL" dirty="0" smtClean="0"/>
              <a:t>).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Partykularyzm terytorialny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Ok. 700 lokalnych porządków prawnych (prawa zwyczajowe).</a:t>
            </a:r>
          </a:p>
          <a:p>
            <a:r>
              <a:rPr lang="pl-PL" dirty="0" smtClean="0"/>
              <a:t>Kraje prawa zwyczajowego – na północy i wschodzie, ok.360, wpływy praw germańskich.</a:t>
            </a:r>
          </a:p>
          <a:p>
            <a:r>
              <a:rPr lang="pl-PL" dirty="0" smtClean="0"/>
              <a:t>Kraje prawa spisanego – na południu i zachodzie, ok.340, wpływy prawa rzymskiego (Brewiarz </a:t>
            </a:r>
            <a:r>
              <a:rPr lang="pl-PL" dirty="0" err="1" smtClean="0"/>
              <a:t>Alaryka</a:t>
            </a:r>
            <a:r>
              <a:rPr lang="pl-PL" dirty="0" smtClean="0"/>
              <a:t>, </a:t>
            </a:r>
            <a:r>
              <a:rPr lang="pl-PL" dirty="0" err="1" smtClean="0"/>
              <a:t>pr.rzym</a:t>
            </a:r>
            <a:r>
              <a:rPr lang="pl-PL" dirty="0" smtClean="0"/>
              <a:t>. jako </a:t>
            </a:r>
            <a:r>
              <a:rPr lang="pl-PL" i="1" dirty="0" err="1" smtClean="0"/>
              <a:t>ratio</a:t>
            </a:r>
            <a:r>
              <a:rPr lang="pl-PL" i="1" dirty="0" smtClean="0"/>
              <a:t> </a:t>
            </a:r>
            <a:r>
              <a:rPr lang="pl-PL" i="1" dirty="0" err="1" smtClean="0"/>
              <a:t>scripta</a:t>
            </a:r>
            <a:r>
              <a:rPr lang="pl-PL" dirty="0" smtClean="0"/>
              <a:t>).</a:t>
            </a:r>
          </a:p>
          <a:p>
            <a:endParaRPr lang="pl-PL" dirty="0" smtClean="0"/>
          </a:p>
          <a:p>
            <a:endParaRPr lang="pl-PL" sz="1100" dirty="0" smtClean="0"/>
          </a:p>
          <a:p>
            <a:endParaRPr lang="pl-PL" sz="11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Spisy prawa zwyczajowego w Normandii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/>
              <a:t>Najstarszy spis prawa zwyczajowego Normandii (ok. 1200 r., zbiór prywatny, po łacinie, tłum. </a:t>
            </a:r>
            <a:r>
              <a:rPr lang="pl-PL" dirty="0" err="1" smtClean="0"/>
              <a:t>starofranc</a:t>
            </a:r>
            <a:r>
              <a:rPr lang="pl-PL" dirty="0" smtClean="0"/>
              <a:t>.),</a:t>
            </a:r>
          </a:p>
          <a:p>
            <a:pPr lvl="1">
              <a:buNone/>
            </a:pPr>
            <a:r>
              <a:rPr lang="pl-PL" dirty="0" smtClean="0"/>
              <a:t>Wielka księga prawa zwyczajowego Normandii (</a:t>
            </a:r>
            <a:r>
              <a:rPr lang="pl-PL" i="1" dirty="0" err="1" smtClean="0"/>
              <a:t>Le</a:t>
            </a:r>
            <a:r>
              <a:rPr lang="pl-PL" i="1" dirty="0" smtClean="0"/>
              <a:t> Grand </a:t>
            </a:r>
            <a:r>
              <a:rPr lang="pl-PL" i="1" dirty="0" err="1" smtClean="0"/>
              <a:t>Coutumier</a:t>
            </a:r>
            <a:r>
              <a:rPr lang="pl-PL" i="1" dirty="0" smtClean="0"/>
              <a:t> de Normandie</a:t>
            </a:r>
            <a:r>
              <a:rPr lang="pl-PL" dirty="0" smtClean="0"/>
              <a:t>, zbiór prywatny, uzyskał moc obowiązującą), 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799</Words>
  <Application>Microsoft Office PowerPoint</Application>
  <PresentationFormat>Pokaz na ekranie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POWSZECHNA HISTORIA PRAWA   Francja od średniowiecza do XVIII w.  </vt:lpstr>
      <vt:lpstr>ZARYS USTROJOWY</vt:lpstr>
      <vt:lpstr>ZARYS USTROJOWY – w kierunku państwa narodowego</vt:lpstr>
      <vt:lpstr>ZARYS USTROJOWY  – państwo absolutne</vt:lpstr>
      <vt:lpstr>Omnipotencja władzy królewskiej</vt:lpstr>
      <vt:lpstr>Kwestie religijne</vt:lpstr>
      <vt:lpstr>KRÓLEWSKIE SĄDOWNICTWO ZASTRZEŻONE</vt:lpstr>
      <vt:lpstr>Partykularyzm terytorialny </vt:lpstr>
      <vt:lpstr>Spisy prawa zwyczajowego w Normandii</vt:lpstr>
      <vt:lpstr>Spis prawa zwyczajowego w Beauvasis</vt:lpstr>
      <vt:lpstr>Spis prawa zwyczajowego w Beauvasis</vt:lpstr>
      <vt:lpstr>Spis prawa zwyczajowego w Beauvasis</vt:lpstr>
      <vt:lpstr>Spis prawa zwyczajowego w Beauvasis</vt:lpstr>
      <vt:lpstr>Spis prawa zwyczajowego w Beauvasis</vt:lpstr>
      <vt:lpstr>Spisywanie coutime’ów</vt:lpstr>
      <vt:lpstr>Spisywanie coutime’ów</vt:lpstr>
      <vt:lpstr>Spisywanie coutime’ów (c.d.)</vt:lpstr>
      <vt:lpstr>PRAWO RZYMSKIE WE FRANCJI</vt:lpstr>
      <vt:lpstr>PRAWO RZYMSKIE WE FRANCJI </vt:lpstr>
      <vt:lpstr>PRAWO RZYMSKIE WE FRANCJI </vt:lpstr>
      <vt:lpstr>KRÓLEWSKIE ORDONANSE</vt:lpstr>
      <vt:lpstr>KRÓLEWSKIE ORDONANSE  (za Ludwika XIV)</vt:lpstr>
      <vt:lpstr>KRÓLEWSKIE ORDONANSE  (za Ludwika XV)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103</cp:revision>
  <dcterms:created xsi:type="dcterms:W3CDTF">2008-10-10T13:08:16Z</dcterms:created>
  <dcterms:modified xsi:type="dcterms:W3CDTF">2013-11-25T20:08:25Z</dcterms:modified>
</cp:coreProperties>
</file>