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99" r:id="rId7"/>
    <p:sldId id="300" r:id="rId8"/>
    <p:sldId id="272" r:id="rId9"/>
    <p:sldId id="261" r:id="rId10"/>
    <p:sldId id="262" r:id="rId11"/>
    <p:sldId id="292" r:id="rId12"/>
    <p:sldId id="264" r:id="rId13"/>
    <p:sldId id="297" r:id="rId14"/>
    <p:sldId id="268" r:id="rId15"/>
    <p:sldId id="266" r:id="rId16"/>
    <p:sldId id="308" r:id="rId17"/>
    <p:sldId id="267" r:id="rId18"/>
    <p:sldId id="269" r:id="rId19"/>
    <p:sldId id="302" r:id="rId20"/>
    <p:sldId id="293" r:id="rId21"/>
    <p:sldId id="298" r:id="rId22"/>
    <p:sldId id="309" r:id="rId23"/>
    <p:sldId id="310" r:id="rId24"/>
    <p:sldId id="301" r:id="rId25"/>
    <p:sldId id="311" r:id="rId26"/>
    <p:sldId id="312" r:id="rId27"/>
    <p:sldId id="303" r:id="rId28"/>
    <p:sldId id="313" r:id="rId29"/>
    <p:sldId id="304" r:id="rId30"/>
    <p:sldId id="314" r:id="rId31"/>
    <p:sldId id="306" r:id="rId32"/>
    <p:sldId id="315" r:id="rId33"/>
    <p:sldId id="305" r:id="rId34"/>
    <p:sldId id="316" r:id="rId35"/>
    <p:sldId id="307" r:id="rId36"/>
    <p:sldId id="296" r:id="rId3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2" d="100"/>
          <a:sy n="52" d="100"/>
        </p:scale>
        <p:origin x="-1042" y="-139"/>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E7DB6C9D-F0A4-4A21-A7A8-31F084F0884E}" type="datetimeFigureOut">
              <a:rPr lang="pl-PL" smtClean="0"/>
              <a:pPr/>
              <a:t>2014-12-01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925EEFB-3515-496A-96AF-A55D59E09AE3}"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7DB6C9D-F0A4-4A21-A7A8-31F084F0884E}" type="datetimeFigureOut">
              <a:rPr lang="pl-PL" smtClean="0"/>
              <a:pPr/>
              <a:t>2014-12-01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925EEFB-3515-496A-96AF-A55D59E09AE3}"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7DB6C9D-F0A4-4A21-A7A8-31F084F0884E}" type="datetimeFigureOut">
              <a:rPr lang="pl-PL" smtClean="0"/>
              <a:pPr/>
              <a:t>2014-12-01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925EEFB-3515-496A-96AF-A55D59E09AE3}"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7DB6C9D-F0A4-4A21-A7A8-31F084F0884E}" type="datetimeFigureOut">
              <a:rPr lang="pl-PL" smtClean="0"/>
              <a:pPr/>
              <a:t>2014-12-01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925EEFB-3515-496A-96AF-A55D59E09AE3}"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E7DB6C9D-F0A4-4A21-A7A8-31F084F0884E}" type="datetimeFigureOut">
              <a:rPr lang="pl-PL" smtClean="0"/>
              <a:pPr/>
              <a:t>2014-12-01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925EEFB-3515-496A-96AF-A55D59E09AE3}"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E7DB6C9D-F0A4-4A21-A7A8-31F084F0884E}" type="datetimeFigureOut">
              <a:rPr lang="pl-PL" smtClean="0"/>
              <a:pPr/>
              <a:t>2014-12-01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925EEFB-3515-496A-96AF-A55D59E09AE3}"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E7DB6C9D-F0A4-4A21-A7A8-31F084F0884E}" type="datetimeFigureOut">
              <a:rPr lang="pl-PL" smtClean="0"/>
              <a:pPr/>
              <a:t>2014-12-01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925EEFB-3515-496A-96AF-A55D59E09AE3}"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E7DB6C9D-F0A4-4A21-A7A8-31F084F0884E}" type="datetimeFigureOut">
              <a:rPr lang="pl-PL" smtClean="0"/>
              <a:pPr/>
              <a:t>2014-12-01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925EEFB-3515-496A-96AF-A55D59E09AE3}"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E7DB6C9D-F0A4-4A21-A7A8-31F084F0884E}" type="datetimeFigureOut">
              <a:rPr lang="pl-PL" smtClean="0"/>
              <a:pPr/>
              <a:t>2014-12-01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925EEFB-3515-496A-96AF-A55D59E09AE3}"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E7DB6C9D-F0A4-4A21-A7A8-31F084F0884E}" type="datetimeFigureOut">
              <a:rPr lang="pl-PL" smtClean="0"/>
              <a:pPr/>
              <a:t>2014-12-01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925EEFB-3515-496A-96AF-A55D59E09AE3}"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E7DB6C9D-F0A4-4A21-A7A8-31F084F0884E}" type="datetimeFigureOut">
              <a:rPr lang="pl-PL" smtClean="0"/>
              <a:pPr/>
              <a:t>2014-12-01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925EEFB-3515-496A-96AF-A55D59E09AE3}"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DB6C9D-F0A4-4A21-A7A8-31F084F0884E}" type="datetimeFigureOut">
              <a:rPr lang="pl-PL" smtClean="0"/>
              <a:pPr/>
              <a:t>2014-12-01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25EEFB-3515-496A-96AF-A55D59E09AE3}"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sip.legalis.pl/document-full.seam?documentId=mfrxilrsguydonboozsxelrrgyzdcnq"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sip.legalis.pl/document-full.seam?documentId=mfrxilrsguydonboozsxelrrgyzdcnq"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staropolska.pl/sredniowiecze/varia/Ortyle.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244727"/>
            <a:ext cx="7772400" cy="1470025"/>
          </a:xfrm>
        </p:spPr>
        <p:txBody>
          <a:bodyPr>
            <a:normAutofit fontScale="90000"/>
          </a:bodyPr>
          <a:lstStyle/>
          <a:p>
            <a:r>
              <a:rPr lang="pl-PL" dirty="0" smtClean="0"/>
              <a:t>POWSZECHNA HISTORIA PRAWA </a:t>
            </a:r>
            <a:br>
              <a:rPr lang="pl-PL" dirty="0" smtClean="0"/>
            </a:br>
            <a:r>
              <a:rPr lang="pl-PL" dirty="0" smtClean="0"/>
              <a:t>- średniowieczne i </a:t>
            </a:r>
            <a:r>
              <a:rPr lang="pl-PL" dirty="0" err="1" smtClean="0"/>
              <a:t>wczesnonowożytne</a:t>
            </a:r>
            <a:r>
              <a:rPr lang="pl-PL" dirty="0" smtClean="0"/>
              <a:t> Niemcy</a:t>
            </a:r>
            <a:br>
              <a:rPr lang="pl-PL" dirty="0" smtClean="0"/>
            </a:br>
            <a:r>
              <a:rPr lang="pl-PL" dirty="0" smtClean="0"/>
              <a:t/>
            </a:r>
            <a:br>
              <a:rPr lang="pl-PL" dirty="0" smtClean="0"/>
            </a:br>
            <a:endParaRPr lang="pl-PL" dirty="0"/>
          </a:p>
        </p:txBody>
      </p:sp>
      <p:sp>
        <p:nvSpPr>
          <p:cNvPr id="3" name="Podtytuł 2"/>
          <p:cNvSpPr>
            <a:spLocks noGrp="1"/>
          </p:cNvSpPr>
          <p:nvPr>
            <p:ph type="subTitle" idx="1"/>
          </p:nvPr>
        </p:nvSpPr>
        <p:spPr>
          <a:xfrm>
            <a:off x="1385910" y="3571876"/>
            <a:ext cx="6400800" cy="1752600"/>
          </a:xfrm>
        </p:spPr>
        <p:txBody>
          <a:bodyPr/>
          <a:lstStyle/>
          <a:p>
            <a:r>
              <a:rPr lang="pl-PL" dirty="0" smtClean="0"/>
              <a:t> </a:t>
            </a:r>
          </a:p>
          <a:p>
            <a:r>
              <a:rPr lang="pl-PL" dirty="0" smtClean="0"/>
              <a:t>dr Jan Halberda</a:t>
            </a:r>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85736"/>
            <a:ext cx="8229600" cy="1143000"/>
          </a:xfrm>
        </p:spPr>
        <p:txBody>
          <a:bodyPr/>
          <a:lstStyle/>
          <a:p>
            <a:r>
              <a:rPr lang="pl-PL" dirty="0" smtClean="0"/>
              <a:t>RECEPCJA PRAWA RZYMSKIEGO</a:t>
            </a:r>
            <a:endParaRPr lang="pl-PL" dirty="0"/>
          </a:p>
        </p:txBody>
      </p:sp>
      <p:sp>
        <p:nvSpPr>
          <p:cNvPr id="3" name="Symbol zastępczy zawartości 2"/>
          <p:cNvSpPr>
            <a:spLocks noGrp="1"/>
          </p:cNvSpPr>
          <p:nvPr>
            <p:ph idx="1"/>
          </p:nvPr>
        </p:nvSpPr>
        <p:spPr/>
        <p:txBody>
          <a:bodyPr>
            <a:normAutofit/>
          </a:bodyPr>
          <a:lstStyle/>
          <a:p>
            <a:r>
              <a:rPr lang="pl-PL" dirty="0" smtClean="0"/>
              <a:t>Wymiar ogólnoeuropejski zjawiska, ale szczególna intensywność w Rzeszy. </a:t>
            </a:r>
          </a:p>
          <a:p>
            <a:r>
              <a:rPr lang="pl-PL" dirty="0" smtClean="0"/>
              <a:t>Przyczyny materialne i formalne. </a:t>
            </a:r>
          </a:p>
          <a:p>
            <a:r>
              <a:rPr lang="pl-PL" dirty="0" smtClean="0"/>
              <a:t>Recepcja wczesna (od XIII w.) i recepcja właściwa (od II </a:t>
            </a:r>
            <a:r>
              <a:rPr lang="pl-PL" dirty="0" err="1" smtClean="0"/>
              <a:t>poł</a:t>
            </a:r>
            <a:r>
              <a:rPr lang="pl-PL" dirty="0" smtClean="0"/>
              <a:t>. XV w.).</a:t>
            </a:r>
          </a:p>
          <a:p>
            <a:endParaRPr lang="pl-PL" dirty="0" smtClean="0"/>
          </a:p>
          <a:p>
            <a:endParaRPr lang="pl-PL" sz="1100" dirty="0" smtClean="0"/>
          </a:p>
          <a:p>
            <a:endParaRPr lang="pl-PL" sz="1100" dirty="0" smtClean="0"/>
          </a:p>
          <a:p>
            <a:endParaRPr lang="pl-P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1. DLACZEGO PRAWO RZYMSKIE? </a:t>
            </a:r>
            <a:endParaRPr lang="pl-PL" dirty="0"/>
          </a:p>
        </p:txBody>
      </p:sp>
      <p:sp>
        <p:nvSpPr>
          <p:cNvPr id="4" name="Symbol zastępczy zawartości 3"/>
          <p:cNvSpPr>
            <a:spLocks noGrp="1"/>
          </p:cNvSpPr>
          <p:nvPr>
            <p:ph idx="1"/>
          </p:nvPr>
        </p:nvSpPr>
        <p:spPr/>
        <p:txBody>
          <a:bodyPr/>
          <a:lstStyle/>
          <a:p>
            <a:r>
              <a:rPr lang="pl-PL" dirty="0" smtClean="0"/>
              <a:t>PRZYCZYNY MATERIALNE:</a:t>
            </a:r>
          </a:p>
          <a:p>
            <a:pPr>
              <a:buNone/>
            </a:pPr>
            <a:r>
              <a:rPr lang="pl-PL" dirty="0" smtClean="0"/>
              <a:t>- Rozwój gospodarki towarowo-pieniężnej, nowe wymogi obrotu (miasta), </a:t>
            </a:r>
          </a:p>
          <a:p>
            <a:pPr>
              <a:buNone/>
            </a:pPr>
            <a:r>
              <a:rPr lang="pl-PL" dirty="0" smtClean="0"/>
              <a:t>- Usankcjonowanie stosunków feudalnych (kolonat), </a:t>
            </a:r>
          </a:p>
          <a:p>
            <a:pPr>
              <a:buNone/>
            </a:pPr>
            <a:r>
              <a:rPr lang="pl-PL" dirty="0" smtClean="0"/>
              <a:t>- Likwidacja </a:t>
            </a:r>
            <a:r>
              <a:rPr lang="pl-PL" dirty="0" err="1" smtClean="0"/>
              <a:t>partykularyzmów</a:t>
            </a:r>
            <a:r>
              <a:rPr lang="pl-PL" dirty="0" smtClean="0"/>
              <a:t>.</a:t>
            </a:r>
          </a:p>
          <a:p>
            <a:pPr>
              <a:buNone/>
            </a:pPr>
            <a:r>
              <a:rPr lang="pl-PL" dirty="0" smtClean="0"/>
              <a:t>- Likwidacja luk w prawie.   </a:t>
            </a:r>
          </a:p>
          <a:p>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2. DLACZEGO PRAWO RZYMSKIE? </a:t>
            </a:r>
            <a:endParaRPr lang="pl-PL" dirty="0"/>
          </a:p>
        </p:txBody>
      </p:sp>
      <p:sp>
        <p:nvSpPr>
          <p:cNvPr id="3" name="Symbol zastępczy zawartości 2"/>
          <p:cNvSpPr>
            <a:spLocks noGrp="1"/>
          </p:cNvSpPr>
          <p:nvPr>
            <p:ph idx="1"/>
          </p:nvPr>
        </p:nvSpPr>
        <p:spPr/>
        <p:txBody>
          <a:bodyPr>
            <a:normAutofit/>
          </a:bodyPr>
          <a:lstStyle/>
          <a:p>
            <a:r>
              <a:rPr lang="pl-PL" dirty="0" smtClean="0"/>
              <a:t>PRZYCZYNY FORMALNE:</a:t>
            </a:r>
          </a:p>
          <a:p>
            <a:endParaRPr lang="pl-PL" dirty="0" smtClean="0"/>
          </a:p>
          <a:p>
            <a:pPr>
              <a:buNone/>
            </a:pPr>
            <a:r>
              <a:rPr lang="pl-PL" dirty="0" smtClean="0"/>
              <a:t>			</a:t>
            </a:r>
          </a:p>
          <a:p>
            <a:pPr>
              <a:buNone/>
            </a:pPr>
            <a:r>
              <a:rPr lang="pl-PL" dirty="0" smtClean="0"/>
              <a:t>			- Koncepcja </a:t>
            </a:r>
            <a:r>
              <a:rPr lang="pl-PL" i="1" dirty="0" smtClean="0"/>
              <a:t>TRANSLATIO IMPERII.</a:t>
            </a:r>
          </a:p>
          <a:p>
            <a:pPr>
              <a:buNone/>
            </a:pPr>
            <a:r>
              <a:rPr lang="pl-PL" dirty="0" smtClean="0"/>
              <a:t>			- Prawo rzymskie to prawo cesarskie.</a:t>
            </a:r>
          </a:p>
          <a:p>
            <a:pPr>
              <a:buNone/>
            </a:pPr>
            <a:r>
              <a:rPr lang="pl-PL" dirty="0" smtClean="0"/>
              <a:t>			- Legenda cesarza Lotara III – 1135 r. / 							XVI w. </a:t>
            </a:r>
            <a:endParaRPr lang="pl-PL" dirty="0"/>
          </a:p>
        </p:txBody>
      </p:sp>
      <p:pic>
        <p:nvPicPr>
          <p:cNvPr id="5" name="Obraz 4" descr="Lotar_III.JPG"/>
          <p:cNvPicPr>
            <a:picLocks noChangeAspect="1"/>
          </p:cNvPicPr>
          <p:nvPr/>
        </p:nvPicPr>
        <p:blipFill>
          <a:blip r:embed="rId2" cstate="print"/>
          <a:stretch>
            <a:fillRect/>
          </a:stretch>
        </p:blipFill>
        <p:spPr>
          <a:xfrm>
            <a:off x="571472" y="2714620"/>
            <a:ext cx="1676400" cy="2365248"/>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WCZESNA RECEPCJA</a:t>
            </a:r>
            <a:endParaRPr lang="pl-PL" dirty="0"/>
          </a:p>
        </p:txBody>
      </p:sp>
      <p:sp>
        <p:nvSpPr>
          <p:cNvPr id="3" name="Symbol zastępczy zawartości 2"/>
          <p:cNvSpPr>
            <a:spLocks noGrp="1"/>
          </p:cNvSpPr>
          <p:nvPr>
            <p:ph idx="1"/>
          </p:nvPr>
        </p:nvSpPr>
        <p:spPr/>
        <p:txBody>
          <a:bodyPr>
            <a:normAutofit/>
          </a:bodyPr>
          <a:lstStyle/>
          <a:p>
            <a:r>
              <a:rPr lang="pl-PL" dirty="0" smtClean="0"/>
              <a:t>Od XIII w. </a:t>
            </a:r>
          </a:p>
          <a:p>
            <a:r>
              <a:rPr lang="pl-PL" dirty="0" smtClean="0"/>
              <a:t>Za pośrednictwem kanonistyki</a:t>
            </a:r>
          </a:p>
          <a:p>
            <a:r>
              <a:rPr lang="pl-PL" dirty="0" smtClean="0"/>
              <a:t>Polityka włoska cesarzy, </a:t>
            </a:r>
            <a:r>
              <a:rPr lang="pl-PL" i="1" dirty="0" err="1" smtClean="0"/>
              <a:t>translatio</a:t>
            </a:r>
            <a:r>
              <a:rPr lang="pl-PL" i="1" dirty="0" smtClean="0"/>
              <a:t> </a:t>
            </a:r>
            <a:r>
              <a:rPr lang="pl-PL" i="1" dirty="0" err="1" smtClean="0"/>
              <a:t>imperii</a:t>
            </a:r>
            <a:r>
              <a:rPr lang="pl-PL" dirty="0" smtClean="0"/>
              <a:t>, związek prawa rzymskiego z ideą cesarstwa (teoria)</a:t>
            </a:r>
          </a:p>
          <a:p>
            <a:r>
              <a:rPr lang="pl-PL" dirty="0" smtClean="0"/>
              <a:t>Wpływy kształcenia uniwersyteckiego we Włoszech</a:t>
            </a:r>
          </a:p>
          <a:p>
            <a:r>
              <a:rPr lang="pl-PL" dirty="0" smtClean="0"/>
              <a:t>Związki z glosatorami („promulgacja ustaw”)</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1.WŁAŚCIWA RECEPCJA</a:t>
            </a:r>
            <a:endParaRPr lang="pl-PL" dirty="0"/>
          </a:p>
        </p:txBody>
      </p:sp>
      <p:sp>
        <p:nvSpPr>
          <p:cNvPr id="3" name="Symbol zastępczy zawartości 2"/>
          <p:cNvSpPr>
            <a:spLocks noGrp="1"/>
          </p:cNvSpPr>
          <p:nvPr>
            <p:ph idx="1"/>
          </p:nvPr>
        </p:nvSpPr>
        <p:spPr/>
        <p:txBody>
          <a:bodyPr>
            <a:normAutofit fontScale="85000" lnSpcReduction="20000"/>
          </a:bodyPr>
          <a:lstStyle/>
          <a:p>
            <a:r>
              <a:rPr lang="pl-PL" u="sng" dirty="0" smtClean="0"/>
              <a:t>Sąd Kameralny Rzeszy</a:t>
            </a:r>
            <a:r>
              <a:rPr lang="pl-PL" dirty="0" smtClean="0"/>
              <a:t> (</a:t>
            </a:r>
            <a:r>
              <a:rPr lang="pl-PL" i="1" dirty="0" smtClean="0"/>
              <a:t>REICHSKAMMERGERICHT</a:t>
            </a:r>
            <a:r>
              <a:rPr lang="pl-PL" dirty="0" smtClean="0"/>
              <a:t>)</a:t>
            </a:r>
          </a:p>
          <a:p>
            <a:r>
              <a:rPr lang="pl-PL" dirty="0" smtClean="0"/>
              <a:t>1495 (Maksymilian, sejm w Wormacji, </a:t>
            </a:r>
            <a:r>
              <a:rPr lang="pl-PL" smtClean="0"/>
              <a:t>pokój wieczysty)</a:t>
            </a:r>
            <a:endParaRPr lang="pl-PL" dirty="0" smtClean="0"/>
          </a:p>
          <a:p>
            <a:r>
              <a:rPr lang="pl-PL" dirty="0" smtClean="0"/>
              <a:t>Jedyny wspólny dla całej rzeszy organ sądowy w/s cywilnych. </a:t>
            </a:r>
          </a:p>
          <a:p>
            <a:r>
              <a:rPr lang="pl-PL" dirty="0" smtClean="0"/>
              <a:t>Podstawa wyrokowania: ustawy Rzeszy, prawa partykularne, a w razie luk – prawo powszechne (czyli rzymskie). Ułatwienia dowodowe dla prawa rzymskiego. </a:t>
            </a:r>
          </a:p>
          <a:p>
            <a:r>
              <a:rPr lang="pl-PL" dirty="0" smtClean="0"/>
              <a:t>Właściwość: w I instancji (złamanie pokoju, odmowa sprawiedliwości) i w II instancji (apelacje). </a:t>
            </a:r>
          </a:p>
          <a:p>
            <a:r>
              <a:rPr lang="pl-PL" dirty="0" smtClean="0"/>
              <a:t>Skład sędziowski:  16 asesorów, połowa to szlachta, połowa to doktorzy prawa. </a:t>
            </a:r>
            <a:endParaRPr lang="pl-P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2. WŁAŚCIWA RECEPCJA</a:t>
            </a:r>
            <a:endParaRPr lang="pl-PL" dirty="0"/>
          </a:p>
        </p:txBody>
      </p:sp>
      <p:sp>
        <p:nvSpPr>
          <p:cNvPr id="3" name="Symbol zastępczy zawartości 2"/>
          <p:cNvSpPr>
            <a:spLocks noGrp="1"/>
          </p:cNvSpPr>
          <p:nvPr>
            <p:ph idx="1"/>
          </p:nvPr>
        </p:nvSpPr>
        <p:spPr/>
        <p:txBody>
          <a:bodyPr>
            <a:normAutofit/>
          </a:bodyPr>
          <a:lstStyle/>
          <a:p>
            <a:r>
              <a:rPr lang="pl-PL" u="sng" dirty="0" smtClean="0"/>
              <a:t>Działalność fakultetów prawnych. </a:t>
            </a:r>
          </a:p>
          <a:p>
            <a:r>
              <a:rPr lang="pl-PL" dirty="0" smtClean="0"/>
              <a:t>Zwyczaj przesyłania przez sąd akt sprawy na wydział prawa (</a:t>
            </a:r>
            <a:r>
              <a:rPr lang="pl-PL" i="1" dirty="0" err="1" smtClean="0"/>
              <a:t>Aktenversendung</a:t>
            </a:r>
            <a:r>
              <a:rPr lang="pl-PL" dirty="0" smtClean="0"/>
              <a:t>).</a:t>
            </a:r>
          </a:p>
          <a:p>
            <a:r>
              <a:rPr lang="pl-PL" dirty="0" smtClean="0"/>
              <a:t>Opinie uczonych jurystów (</a:t>
            </a:r>
            <a:r>
              <a:rPr lang="pl-PL" i="1" dirty="0" err="1" smtClean="0"/>
              <a:t>communis</a:t>
            </a:r>
            <a:r>
              <a:rPr lang="pl-PL" i="1" dirty="0" smtClean="0"/>
              <a:t> opinio </a:t>
            </a:r>
            <a:r>
              <a:rPr lang="pl-PL" i="1" dirty="0" err="1" smtClean="0"/>
              <a:t>doctorum</a:t>
            </a:r>
            <a:r>
              <a:rPr lang="pl-PL" dirty="0" smtClean="0"/>
              <a:t>) udzielane były na podstawie praw uczonych: rzymskiego / kanonicznego. </a:t>
            </a:r>
          </a:p>
          <a:p>
            <a:r>
              <a:rPr lang="pl-PL" dirty="0" smtClean="0"/>
              <a:t>Opinie stanowiły podstawę wyroku.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AKTENVERSENDUNG</a:t>
            </a: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smtClean="0"/>
              <a:t>CAROLINA. 105. Konieczne dalej należy mieć na względzie, że jeśli w poniższych artykułach wyjaśniono niedokładnie lub niezrozumiale kryminalne kary w przypadku rzeczywistych kryminalnych przestępstw lub oskarżeń, to </a:t>
            </a:r>
            <a:r>
              <a:rPr lang="pl-PL" dirty="0" smtClean="0">
                <a:effectLst>
                  <a:outerShdw blurRad="38100" dist="38100" dir="2700000" algn="tl">
                    <a:srgbClr val="000000">
                      <a:alpha val="43137"/>
                    </a:srgbClr>
                  </a:outerShdw>
                </a:effectLst>
              </a:rPr>
              <a:t>sądy powinny zwracać się po wskazówki do znawców prawa </a:t>
            </a:r>
            <a:r>
              <a:rPr lang="pl-PL" dirty="0" smtClean="0"/>
              <a:t>w kwestii tego, w jaki sposób zastosować i interpretować najbardziej prawidłowo nasze cesarskie prawo i niniejszy nasz kodeks we wszystkich nieprzewidzianych i niezrozumiałych przypadkach i podjąć odpowiednio do tego swoje rozstrzygnięcie. W … kodeksie nie mogą być wymienione i opisane wszystkie nieprzewidziane przypadki sądowych rozstrzygnięć i kar. </a:t>
            </a:r>
            <a:endParaRPr lang="pl-P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PRZEDMIOT RECEPCJI: KTÓRE PRAWO?</a:t>
            </a:r>
            <a:endParaRPr lang="pl-PL" dirty="0"/>
          </a:p>
        </p:txBody>
      </p:sp>
      <p:sp>
        <p:nvSpPr>
          <p:cNvPr id="3" name="Symbol zastępczy zawartości 2"/>
          <p:cNvSpPr>
            <a:spLocks noGrp="1"/>
          </p:cNvSpPr>
          <p:nvPr>
            <p:ph idx="1"/>
          </p:nvPr>
        </p:nvSpPr>
        <p:spPr/>
        <p:txBody>
          <a:bodyPr/>
          <a:lstStyle/>
          <a:p>
            <a:pPr algn="just">
              <a:buNone/>
            </a:pPr>
            <a:r>
              <a:rPr lang="pl-PL" dirty="0" smtClean="0"/>
              <a:t>Prawo rzymskie w formie i treści przekazanej przez glosatorów i komentatorów. </a:t>
            </a:r>
          </a:p>
          <a:p>
            <a:pPr algn="just">
              <a:buNone/>
            </a:pPr>
            <a:r>
              <a:rPr lang="pl-PL" dirty="0" smtClean="0"/>
              <a:t>Wykorzystywanie siatki pojęć. </a:t>
            </a:r>
          </a:p>
          <a:p>
            <a:pPr algn="just">
              <a:buNone/>
            </a:pPr>
            <a:r>
              <a:rPr lang="pl-PL" dirty="0" smtClean="0"/>
              <a:t>Zapożyczanie konstrukcji prawnych. </a:t>
            </a:r>
          </a:p>
          <a:p>
            <a:pPr algn="just">
              <a:buNone/>
            </a:pPr>
            <a:r>
              <a:rPr lang="pl-PL" dirty="0" smtClean="0"/>
              <a:t>Przystosowywanie wzorów romanistycznych do współczesnych potrzeb, uzasadnienie w starych normach dla aktualnej praktyki </a:t>
            </a:r>
            <a:r>
              <a:rPr lang="pl-PL" dirty="0" smtClean="0">
                <a:sym typeface="Wingdings" pitchFamily="2" charset="2"/>
              </a:rPr>
              <a:t> </a:t>
            </a:r>
            <a:r>
              <a:rPr lang="pl-PL" i="1" dirty="0" smtClean="0">
                <a:sym typeface="Wingdings" pitchFamily="2" charset="2"/>
              </a:rPr>
              <a:t>usus </a:t>
            </a:r>
            <a:r>
              <a:rPr lang="pl-PL" i="1" dirty="0" err="1" smtClean="0">
                <a:sym typeface="Wingdings" pitchFamily="2" charset="2"/>
              </a:rPr>
              <a:t>modernus</a:t>
            </a:r>
            <a:r>
              <a:rPr lang="pl-PL" i="1" dirty="0" smtClean="0">
                <a:sym typeface="Wingdings" pitchFamily="2" charset="2"/>
              </a:rPr>
              <a:t> </a:t>
            </a:r>
            <a:r>
              <a:rPr lang="pl-PL" i="1" dirty="0" err="1" smtClean="0">
                <a:sym typeface="Wingdings" pitchFamily="2" charset="2"/>
              </a:rPr>
              <a:t>pandectarum</a:t>
            </a:r>
            <a:r>
              <a:rPr lang="pl-PL" i="1" dirty="0" smtClean="0">
                <a:sym typeface="Wingdings" pitchFamily="2" charset="2"/>
              </a:rPr>
              <a:t> </a:t>
            </a:r>
            <a:r>
              <a:rPr lang="pl-PL" dirty="0" smtClean="0">
                <a:sym typeface="Wingdings" pitchFamily="2" charset="2"/>
              </a:rPr>
              <a:t>(XVII w.). </a:t>
            </a:r>
            <a:endParaRPr lang="pl-P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85736"/>
            <a:ext cx="8229600" cy="1143000"/>
          </a:xfrm>
        </p:spPr>
        <p:txBody>
          <a:bodyPr>
            <a:normAutofit fontScale="90000"/>
          </a:bodyPr>
          <a:lstStyle/>
          <a:p>
            <a:r>
              <a:rPr lang="pl-PL" dirty="0" smtClean="0"/>
              <a:t>1. USTAWODAWSTWO OGÓLNONIEMIECKIE - LANDFRYDY</a:t>
            </a:r>
            <a:endParaRPr lang="pl-PL" dirty="0"/>
          </a:p>
        </p:txBody>
      </p:sp>
      <p:sp>
        <p:nvSpPr>
          <p:cNvPr id="3" name="Symbol zastępczy zawartości 2"/>
          <p:cNvSpPr>
            <a:spLocks noGrp="1"/>
          </p:cNvSpPr>
          <p:nvPr>
            <p:ph idx="1"/>
          </p:nvPr>
        </p:nvSpPr>
        <p:spPr>
          <a:xfrm>
            <a:off x="457200" y="1428736"/>
            <a:ext cx="8229600" cy="4525963"/>
          </a:xfrm>
        </p:spPr>
        <p:txBody>
          <a:bodyPr>
            <a:normAutofit fontScale="77500" lnSpcReduction="20000"/>
          </a:bodyPr>
          <a:lstStyle/>
          <a:p>
            <a:r>
              <a:rPr lang="pl-PL" dirty="0" smtClean="0"/>
              <a:t>ZAKAZ WYMIERZANIA SPRAWIEDLIWOŚCI NA WŁASNĄ RĘKĘ, ZAKAZ PROWADZENIA WOJEN PRYWATNYCH. </a:t>
            </a:r>
          </a:p>
          <a:p>
            <a:endParaRPr lang="pl-PL" dirty="0" smtClean="0"/>
          </a:p>
          <a:p>
            <a:r>
              <a:rPr lang="pl-PL" dirty="0" smtClean="0"/>
              <a:t>16. Na mocy władzy cesarskiej prosimy także i rozkazujemy książętom, szlachcie, wolnym i służebnym panom, żeby oni ścigali rabusiów, rozbójników, złodziei, fałszerzy monet i tych którzy im udzielają schronienia. (1179)</a:t>
            </a:r>
          </a:p>
          <a:p>
            <a:r>
              <a:rPr lang="pl-PL" dirty="0" smtClean="0"/>
              <a:t>5. Kto przeciwko zarządzonemu pokojowi drugiego zabije, powinno mu się ściąć głowę. Kto kogo rani, utraci rękę. (1224)</a:t>
            </a:r>
          </a:p>
          <a:p>
            <a:r>
              <a:rPr lang="pl-PL" dirty="0" smtClean="0"/>
              <a:t>9. Kto kogo innego skrycie zabije – co nazywa się morderstwem – powinien być ukarany przez łamanie kołem. (1224)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85736"/>
            <a:ext cx="8229600" cy="1143000"/>
          </a:xfrm>
        </p:spPr>
        <p:txBody>
          <a:bodyPr>
            <a:normAutofit fontScale="90000"/>
          </a:bodyPr>
          <a:lstStyle/>
          <a:p>
            <a:r>
              <a:rPr lang="pl-PL" dirty="0" smtClean="0"/>
              <a:t>2.USTAWODAWSTWO OGÓLNONIEMIECKIE - LANDFRYDY</a:t>
            </a:r>
            <a:endParaRPr lang="pl-PL" dirty="0"/>
          </a:p>
        </p:txBody>
      </p:sp>
      <p:sp>
        <p:nvSpPr>
          <p:cNvPr id="3" name="Symbol zastępczy zawartości 2"/>
          <p:cNvSpPr>
            <a:spLocks noGrp="1"/>
          </p:cNvSpPr>
          <p:nvPr>
            <p:ph idx="1"/>
          </p:nvPr>
        </p:nvSpPr>
        <p:spPr>
          <a:xfrm>
            <a:off x="457200" y="1428736"/>
            <a:ext cx="8229600" cy="4525963"/>
          </a:xfrm>
        </p:spPr>
        <p:txBody>
          <a:bodyPr>
            <a:normAutofit fontScale="77500" lnSpcReduction="20000"/>
          </a:bodyPr>
          <a:lstStyle/>
          <a:p>
            <a:r>
              <a:rPr lang="pl-PL" dirty="0" smtClean="0"/>
              <a:t>7. Jeśli ktoś zostanie schwytany na popełnieniu czynu zabójstwa lub zranienia i twierdzi, że uczynił to w obronie swego życia, powinien się on oczyścić wraz z poczciwymi i wypróbowanymi ludźmi siódmą ręką, chyba, że przyjaciel zabitego lub zranionego chciałby udowodnić [winę] w przepisany sposób w drodze pojedynku.(1179)</a:t>
            </a:r>
          </a:p>
          <a:p>
            <a:r>
              <a:rPr lang="pl-PL" dirty="0" smtClean="0"/>
              <a:t>13. Jeśli podróżujący konno staje przed koniecznością nakarmienia swego wierzchowca, wolno mu sierpem lub nożem nażąć tyle zboża, ile potrzeba by pozwolić swemu koniowi nabrać sił w drodze; ale nie wolno mu stamtąd ze zboża nic zabrać; nie powinien on ścinać trawy, przeciwnie wolno mu samego konia na łące wystarczająco popaść. Kto postąpi inaczej winien jest złamania pokoju. (1179)</a:t>
            </a:r>
          </a:p>
          <a:p>
            <a:endParaRPr lang="pl-PL"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7158" y="428604"/>
            <a:ext cx="8229600" cy="1143000"/>
          </a:xfrm>
        </p:spPr>
        <p:txBody>
          <a:bodyPr/>
          <a:lstStyle/>
          <a:p>
            <a:r>
              <a:rPr lang="pl-PL" dirty="0" smtClean="0"/>
              <a:t> I RZESZA</a:t>
            </a:r>
            <a:endParaRPr lang="pl-PL" dirty="0"/>
          </a:p>
        </p:txBody>
      </p:sp>
      <p:sp>
        <p:nvSpPr>
          <p:cNvPr id="3" name="Symbol zastępczy zawartości 2"/>
          <p:cNvSpPr>
            <a:spLocks noGrp="1"/>
          </p:cNvSpPr>
          <p:nvPr>
            <p:ph idx="1"/>
          </p:nvPr>
        </p:nvSpPr>
        <p:spPr>
          <a:xfrm>
            <a:off x="457200" y="1689119"/>
            <a:ext cx="8229600" cy="4525963"/>
          </a:xfrm>
        </p:spPr>
        <p:txBody>
          <a:bodyPr>
            <a:normAutofit/>
          </a:bodyPr>
          <a:lstStyle/>
          <a:p>
            <a:r>
              <a:rPr lang="pl-PL" dirty="0" smtClean="0"/>
              <a:t>„Polityka włoska” cesarzy niemieckich (962, Otto I). Separatyzm księstw plemiennych, terytorialnych. Sojusz/konflikt z Kościołem. Spór o inwestyturę. </a:t>
            </a:r>
            <a:r>
              <a:rPr lang="pl-PL" smtClean="0"/>
              <a:t>Przymus lenny. </a:t>
            </a:r>
            <a:endParaRPr lang="pl-PL" dirty="0" smtClean="0"/>
          </a:p>
          <a:p>
            <a:r>
              <a:rPr lang="pl-PL" dirty="0" smtClean="0"/>
              <a:t>Silny partykularyzm terytorialny i stanowość. </a:t>
            </a:r>
          </a:p>
          <a:p>
            <a:r>
              <a:rPr lang="pl-PL" dirty="0" smtClean="0"/>
              <a:t>Dominacja prawa zwyczajowego. Działalność ustawodawcza słaba (</a:t>
            </a:r>
            <a:r>
              <a:rPr lang="pl-PL" dirty="0" err="1" smtClean="0"/>
              <a:t>ogólnoniemiecka</a:t>
            </a:r>
            <a:r>
              <a:rPr lang="pl-PL" dirty="0" smtClean="0"/>
              <a:t>).</a:t>
            </a:r>
            <a:endParaRPr lang="pl-P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  USTAWODAWSTWO OGÓLNONIEMIECKIE - CAROLINA</a:t>
            </a:r>
            <a:endParaRPr lang="pl-PL" dirty="0"/>
          </a:p>
        </p:txBody>
      </p:sp>
      <p:sp>
        <p:nvSpPr>
          <p:cNvPr id="3" name="Symbol zastępczy zawartości 2"/>
          <p:cNvSpPr>
            <a:spLocks noGrp="1"/>
          </p:cNvSpPr>
          <p:nvPr>
            <p:ph idx="1"/>
          </p:nvPr>
        </p:nvSpPr>
        <p:spPr/>
        <p:txBody>
          <a:bodyPr>
            <a:normAutofit/>
          </a:bodyPr>
          <a:lstStyle/>
          <a:p>
            <a:r>
              <a:rPr lang="pl-PL" i="1" dirty="0" err="1" smtClean="0"/>
              <a:t>Constitutio</a:t>
            </a:r>
            <a:r>
              <a:rPr lang="pl-PL" i="1" dirty="0" smtClean="0"/>
              <a:t> </a:t>
            </a:r>
            <a:r>
              <a:rPr lang="pl-PL" i="1" dirty="0" err="1" smtClean="0"/>
              <a:t>Criminalis</a:t>
            </a:r>
            <a:r>
              <a:rPr lang="pl-PL" i="1" dirty="0" smtClean="0"/>
              <a:t> </a:t>
            </a:r>
            <a:r>
              <a:rPr lang="pl-PL" i="1" dirty="0" err="1" smtClean="0"/>
              <a:t>Carolina</a:t>
            </a:r>
            <a:r>
              <a:rPr lang="pl-PL" i="1" dirty="0" smtClean="0"/>
              <a:t>.</a:t>
            </a:r>
          </a:p>
          <a:p>
            <a:r>
              <a:rPr lang="pl-PL" dirty="0" smtClean="0"/>
              <a:t>Sejm Rzeszy z 1532 r. </a:t>
            </a:r>
          </a:p>
          <a:p>
            <a:r>
              <a:rPr lang="pl-PL" dirty="0" smtClean="0"/>
              <a:t>cesarz Karol V.</a:t>
            </a:r>
          </a:p>
          <a:p>
            <a:r>
              <a:rPr lang="pl-PL" dirty="0" smtClean="0"/>
              <a:t>Jan </a:t>
            </a:r>
            <a:r>
              <a:rPr lang="de-DE" dirty="0" smtClean="0"/>
              <a:t>von Schwarzenberg</a:t>
            </a:r>
            <a:r>
              <a:rPr lang="pl-PL" dirty="0" smtClean="0"/>
              <a:t>. </a:t>
            </a:r>
          </a:p>
          <a:p>
            <a:r>
              <a:rPr lang="pl-PL" dirty="0" smtClean="0"/>
              <a:t>Klauzula </a:t>
            </a:r>
            <a:r>
              <a:rPr lang="pl-PL" dirty="0" err="1" smtClean="0"/>
              <a:t>salwatoryjna</a:t>
            </a:r>
            <a:r>
              <a:rPr lang="pl-PL" dirty="0" smtClean="0"/>
              <a:t>.</a:t>
            </a:r>
          </a:p>
          <a:p>
            <a:r>
              <a:rPr lang="pl-PL" dirty="0" smtClean="0"/>
              <a:t>219 artykułów – prawo karne </a:t>
            </a:r>
            <a:br>
              <a:rPr lang="pl-PL" dirty="0" smtClean="0"/>
            </a:br>
            <a:r>
              <a:rPr lang="pl-PL" dirty="0" smtClean="0"/>
              <a:t>i proces karny (inkwizycyjny). </a:t>
            </a:r>
          </a:p>
        </p:txBody>
      </p:sp>
      <p:pic>
        <p:nvPicPr>
          <p:cNvPr id="4" name="Obraz 3" descr="200px-De_Constitutio_criminalis_Carolina_(1577)_01.jpg"/>
          <p:cNvPicPr>
            <a:picLocks noChangeAspect="1"/>
          </p:cNvPicPr>
          <p:nvPr/>
        </p:nvPicPr>
        <p:blipFill>
          <a:blip r:embed="rId2" cstate="print"/>
          <a:stretch>
            <a:fillRect/>
          </a:stretch>
        </p:blipFill>
        <p:spPr>
          <a:xfrm>
            <a:off x="5929322" y="1357298"/>
            <a:ext cx="2540000" cy="381000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  USTAWODAWSTWO OGÓLNONIEMIECKIE - CAROLINA</a:t>
            </a: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smtClean="0"/>
              <a:t>Źródła: średniowieczny dorobek prawa karnego włoskiego, ordynacja </a:t>
            </a:r>
            <a:r>
              <a:rPr lang="pl-PL" dirty="0" err="1" smtClean="0"/>
              <a:t>okołogardłowa</a:t>
            </a:r>
            <a:r>
              <a:rPr lang="pl-PL" dirty="0" smtClean="0"/>
              <a:t> dla Bambergu (1507) - </a:t>
            </a:r>
            <a:r>
              <a:rPr lang="pl-PL" i="1" dirty="0" err="1" smtClean="0"/>
              <a:t>Halsgerichtsordnung</a:t>
            </a:r>
            <a:endParaRPr lang="pl-PL" i="1" dirty="0" smtClean="0"/>
          </a:p>
          <a:p>
            <a:endParaRPr lang="pl-PL" dirty="0" smtClean="0"/>
          </a:p>
          <a:p>
            <a:r>
              <a:rPr lang="pl-PL" dirty="0" smtClean="0"/>
              <a:t>Wpływ na: ordynacja karna dla Styrii (1574), </a:t>
            </a:r>
            <a:r>
              <a:rPr lang="pl-PL" dirty="0" err="1" smtClean="0"/>
              <a:t>ord.sąd</a:t>
            </a:r>
            <a:r>
              <a:rPr lang="pl-PL" dirty="0" smtClean="0"/>
              <a:t>. dla Austrii Dolnej (1656), francuski ordonans o postępowaniu karnym (1670), ustawa karna dla Czech, Moraw i Śląska (1707), kantony szwajcarskie, Mediolan, obce wojska we Francji, sądy miejskie w Polsce  </a:t>
            </a:r>
            <a:endParaRPr lang="pl-P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Prawo materialne</a:t>
            </a:r>
            <a:endParaRPr lang="pl-PL" dirty="0"/>
          </a:p>
        </p:txBody>
      </p:sp>
      <p:sp>
        <p:nvSpPr>
          <p:cNvPr id="3" name="Symbol zastępczy zawartości 2"/>
          <p:cNvSpPr>
            <a:spLocks noGrp="1"/>
          </p:cNvSpPr>
          <p:nvPr>
            <p:ph idx="1"/>
          </p:nvPr>
        </p:nvSpPr>
        <p:spPr/>
        <p:txBody>
          <a:bodyPr>
            <a:normAutofit/>
          </a:bodyPr>
          <a:lstStyle/>
          <a:p>
            <a:r>
              <a:rPr lang="pl-PL" dirty="0" smtClean="0"/>
              <a:t>Publiczny charakter kary (zniosła kary kompozycyjne), </a:t>
            </a:r>
          </a:p>
          <a:p>
            <a:r>
              <a:rPr lang="pl-PL" dirty="0" smtClean="0"/>
              <a:t>Wina jako podstawa odpowiedzialności karnej </a:t>
            </a:r>
            <a:r>
              <a:rPr lang="pl-PL" sz="2000" dirty="0" smtClean="0"/>
              <a:t>(rozróżnienie </a:t>
            </a:r>
            <a:r>
              <a:rPr lang="pl-PL" sz="2000" dirty="0" err="1" smtClean="0"/>
              <a:t>dolus</a:t>
            </a:r>
            <a:r>
              <a:rPr lang="pl-PL" sz="2000" dirty="0" smtClean="0"/>
              <a:t> od </a:t>
            </a:r>
            <a:r>
              <a:rPr lang="pl-PL" sz="2000" dirty="0" err="1" smtClean="0"/>
              <a:t>culpa</a:t>
            </a:r>
            <a:r>
              <a:rPr lang="pl-PL" sz="2000" dirty="0" smtClean="0"/>
              <a:t>, </a:t>
            </a:r>
            <a:r>
              <a:rPr lang="pl-PL" sz="2000" dirty="0" err="1" smtClean="0"/>
              <a:t>kazuist</a:t>
            </a:r>
            <a:r>
              <a:rPr lang="pl-PL" sz="2000" dirty="0" smtClean="0"/>
              <a:t>. lekkomyślność i niedbalstwo, brak karalności chorych umysłowo, brak kary śmierci dla nieletnich, </a:t>
            </a:r>
            <a:r>
              <a:rPr lang="pl-PL" sz="2000" dirty="0" err="1" smtClean="0"/>
              <a:t>abstrakc</a:t>
            </a:r>
            <a:r>
              <a:rPr lang="pl-PL" sz="2000" dirty="0" smtClean="0"/>
              <a:t>. obrona konieczna i usiłowanie, </a:t>
            </a:r>
            <a:r>
              <a:rPr lang="pl-PL" sz="2000" dirty="0" err="1" smtClean="0"/>
              <a:t>kazuist</a:t>
            </a:r>
            <a:r>
              <a:rPr lang="pl-PL" sz="2000" dirty="0" smtClean="0"/>
              <a:t>. vis </a:t>
            </a:r>
            <a:r>
              <a:rPr lang="pl-PL" sz="2000" dirty="0" err="1" smtClean="0"/>
              <a:t>maior</a:t>
            </a:r>
            <a:r>
              <a:rPr lang="pl-PL" sz="2000" dirty="0" smtClean="0"/>
              <a:t> – kradzież z biedy), </a:t>
            </a:r>
          </a:p>
          <a:p>
            <a:r>
              <a:rPr lang="pl-PL" dirty="0" smtClean="0"/>
              <a:t>Materialna  definicja przestępstwa, katalog przestępstw. </a:t>
            </a:r>
            <a:endParaRPr lang="pl-PL"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Prawo procesowe</a:t>
            </a:r>
            <a:endParaRPr lang="pl-PL" dirty="0"/>
          </a:p>
        </p:txBody>
      </p:sp>
      <p:sp>
        <p:nvSpPr>
          <p:cNvPr id="3" name="Symbol zastępczy zawartości 2"/>
          <p:cNvSpPr>
            <a:spLocks noGrp="1"/>
          </p:cNvSpPr>
          <p:nvPr>
            <p:ph idx="1"/>
          </p:nvPr>
        </p:nvSpPr>
        <p:spPr/>
        <p:txBody>
          <a:bodyPr/>
          <a:lstStyle/>
          <a:p>
            <a:r>
              <a:rPr lang="pl-PL" dirty="0" smtClean="0"/>
              <a:t>Publicznoprawne ściganie przestępstw, </a:t>
            </a:r>
          </a:p>
          <a:p>
            <a:r>
              <a:rPr lang="pl-PL" dirty="0" smtClean="0"/>
              <a:t>Zmierzanie do prawdy materialnej (tortury, zasada legalnej teorii dowodowej), </a:t>
            </a:r>
          </a:p>
          <a:p>
            <a:r>
              <a:rPr lang="pl-PL" dirty="0" smtClean="0"/>
              <a:t>Eliminacja ordaliów, nowe środki dowodowe (przyznanie</a:t>
            </a:r>
            <a:r>
              <a:rPr lang="pl-PL" smtClean="0"/>
              <a:t>, świadkowie). </a:t>
            </a:r>
            <a:endParaRPr lang="pl-PL"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1. CAROLINA – TEKSTY </a:t>
            </a:r>
            <a:endParaRPr lang="pl-PL" dirty="0"/>
          </a:p>
        </p:txBody>
      </p:sp>
      <p:sp>
        <p:nvSpPr>
          <p:cNvPr id="3" name="Symbol zastępczy zawartości 2"/>
          <p:cNvSpPr>
            <a:spLocks noGrp="1"/>
          </p:cNvSpPr>
          <p:nvPr>
            <p:ph idx="1"/>
          </p:nvPr>
        </p:nvSpPr>
        <p:spPr/>
        <p:txBody>
          <a:bodyPr>
            <a:normAutofit fontScale="40000" lnSpcReduction="20000"/>
          </a:bodyPr>
          <a:lstStyle/>
          <a:p>
            <a:r>
              <a:rPr lang="pl-PL" sz="6200" dirty="0" smtClean="0"/>
              <a:t>6. Gdy ktoś w powszechnym przekonaniu albo z innej wiarygodnej poszlaki jest podejrzany o zbrodnię i w zgodzie z tym został zaaresztowany przez władze działające ex </a:t>
            </a:r>
            <a:r>
              <a:rPr lang="pl-PL" sz="6200" dirty="0" err="1" smtClean="0"/>
              <a:t>officio</a:t>
            </a:r>
            <a:r>
              <a:rPr lang="pl-PL" sz="6200" dirty="0" smtClean="0"/>
              <a:t>, zrazu nie będzie badany na torturach, chyba że, istnieje wiarygodnie ustalona prawnie, dostateczna i w konsekwencji stosowna poszlaka wskazująca na jego związek z rzeczoną zbrodnią, Nadto każdy sędzia w takich poważnych  przypadkach przed zbadaniem oskarżonego na torturach –winien w stopniu możliwym i zgodnie z charakterem i możliwościami każdej sprawy – przeprowadzić śledztwo i starannie zbadać, czy zbrodnia, o którą oskarżony jest podejrzewany i za takiego uważany w powszechnym mniemaniu, miała miejsce czy nie, tak jak to zostanie dalej wyjaśnione w tym naszym cesarskim prawie.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2. </a:t>
            </a:r>
            <a:r>
              <a:rPr lang="pl-PL" dirty="0" smtClean="0"/>
              <a:t>CAROLINA – TEKSTY </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 “W niniejszej powszechnej karnej ordynacji sądowej są przestępstwa najpospolitsze, które normalnie się zdarzają[…], jeżeli jednakże </a:t>
            </a:r>
            <a:r>
              <a:rPr lang="pl-PL" dirty="0" err="1" smtClean="0"/>
              <a:t>pewnien</a:t>
            </a:r>
            <a:r>
              <a:rPr lang="pl-PL" dirty="0" smtClean="0"/>
              <a:t> zły czyn, który ze względu na jego zło w pełni wydaje się zasługiwać na ściganie i karę, jednakże w niniejszej ustawie sądowej bądź wcale, bądź niedostatecznie jasno został wyrażony, polecamy co do tego, by […[ takowy zły uczynek, przez </a:t>
            </a:r>
            <a:r>
              <a:rPr lang="pl-PL" dirty="0" err="1" smtClean="0"/>
              <a:t>sąd</a:t>
            </a:r>
            <a:r>
              <a:rPr lang="pl-PL" dirty="0" smtClean="0"/>
              <a:t> karny wedle podobieństwa zawartych w niniejszej ordynacji zasad, każdorazowo tak samo rozstrzygnięty został.” </a:t>
            </a:r>
          </a:p>
          <a:p>
            <a:endParaRPr lang="pl-PL" dirty="0"/>
          </a:p>
        </p:txBody>
      </p:sp>
      <p:sp>
        <p:nvSpPr>
          <p:cNvPr id="4" name="Prostokąt 3"/>
          <p:cNvSpPr/>
          <p:nvPr/>
        </p:nvSpPr>
        <p:spPr>
          <a:xfrm>
            <a:off x="3408604" y="3244334"/>
            <a:ext cx="2326791" cy="369332"/>
          </a:xfrm>
          <a:prstGeom prst="rect">
            <a:avLst/>
          </a:prstGeom>
        </p:spPr>
        <p:txBody>
          <a:bodyPr wrap="none">
            <a:spAutoFit/>
          </a:bodyPr>
          <a:lstStyle/>
          <a:p>
            <a:r>
              <a:rPr lang="pl-PL" dirty="0" smtClean="0"/>
              <a:t>1. CAROLINA – TEKSTY </a:t>
            </a:r>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2a. KODEKS KARNY z 1997 </a:t>
            </a:r>
            <a:r>
              <a:rPr lang="pl-PL" dirty="0" err="1" smtClean="0"/>
              <a:t>r</a:t>
            </a:r>
            <a:r>
              <a:rPr lang="pl-PL" dirty="0" smtClean="0"/>
              <a:t>.</a:t>
            </a: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smtClean="0"/>
              <a:t>Art. 1 [Warunki odpowiedzialności] </a:t>
            </a:r>
          </a:p>
          <a:p>
            <a:r>
              <a:rPr lang="pl-PL" dirty="0" smtClean="0"/>
              <a:t>§ 1. Odpowiedzialności karnej podlega ten tylko, kto popełnia czyn zabroniony pod groźbą kary przez ustawę obowiązującą w czasie jego popełnienia. </a:t>
            </a:r>
          </a:p>
          <a:p>
            <a:r>
              <a:rPr lang="pl-PL" dirty="0" smtClean="0"/>
              <a:t>§ 2. Nie stanowi przestępstwa czyn zabroniony, którego społeczna szkodliwość jest znikoma. </a:t>
            </a:r>
          </a:p>
          <a:p>
            <a:r>
              <a:rPr lang="pl-PL" dirty="0" smtClean="0"/>
              <a:t>§ 3. Nie popełnia przestępstwa sprawca czynu zabronionego, jeżeli nie można mu przypisać winy w czasie czynu. </a:t>
            </a:r>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3. </a:t>
            </a:r>
            <a:r>
              <a:rPr lang="pl-PL" dirty="0" smtClean="0"/>
              <a:t>CAROLINA - TEKSTY</a:t>
            </a: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smtClean="0"/>
              <a:t>125. Którym udowodniono w złym zamiarze podpalenie, winni być ukarani śmiercią przez spalenie. </a:t>
            </a:r>
          </a:p>
          <a:p>
            <a:r>
              <a:rPr lang="pl-PL" dirty="0" smtClean="0"/>
              <a:t>137. Każdy morderca lub zabójca w przypadku gdy nie może przedłożyć uzasadnionego usprawiedliwienia, powinien być pozbawiony życia. Według zwyczaju niektórych okolic ponoszą oni jednakową karę łamania kołem zabójca </a:t>
            </a:r>
            <a:r>
              <a:rPr lang="pl-PL" dirty="0" err="1" smtClean="0"/>
              <a:t>działąjący</a:t>
            </a:r>
            <a:r>
              <a:rPr lang="pl-PL" dirty="0" smtClean="0"/>
              <a:t> nieumyślnie i z premedytacją., Gdy tymczasem powinno się przestrzegać różnicy między nimi, a mianowicie tak, żeby podążając za zwyczajem, umyślny i działający z rozmysłem morderca podlegał karze łamania kołem, podczas gdy drugi, zadający śmierć w zapalczywości i gniewie, podlegały karze śmierci przez ścięcie mieczem.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3a</a:t>
            </a:r>
            <a:r>
              <a:rPr lang="pl-PL" dirty="0" smtClean="0"/>
              <a:t>. KODEKS KARNY z 1997 </a:t>
            </a:r>
            <a:r>
              <a:rPr lang="pl-PL" dirty="0" err="1" smtClean="0"/>
              <a:t>r</a:t>
            </a:r>
            <a:r>
              <a:rPr lang="pl-PL" dirty="0" smtClean="0"/>
              <a:t>.</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Art. 148 [Zabójstwo] </a:t>
            </a:r>
            <a:r>
              <a:rPr lang="pl-PL" baseline="30000" dirty="0" smtClean="0">
                <a:hlinkClick r:id="rId2" tooltip="Przypis nr 114"/>
              </a:rPr>
              <a:t>114)</a:t>
            </a:r>
            <a:endParaRPr lang="pl-PL" dirty="0" smtClean="0"/>
          </a:p>
          <a:p>
            <a:r>
              <a:rPr lang="pl-PL" dirty="0" smtClean="0"/>
              <a:t>§ 1. Kto zabija człowieka, podlega karze pozbawienia wolności na czas nie krótszy od lat 8, karze 25 lat pozbawienia wolności albo karze dożywotniego pozbawienia wolności. </a:t>
            </a:r>
          </a:p>
          <a:p>
            <a:r>
              <a:rPr lang="pl-PL" dirty="0" smtClean="0"/>
              <a:t>§ 2. Kto zabija człowieka: </a:t>
            </a:r>
            <a:r>
              <a:rPr lang="pl-PL" b="1" dirty="0" smtClean="0"/>
              <a:t>1) </a:t>
            </a:r>
            <a:r>
              <a:rPr lang="pl-PL" dirty="0" smtClean="0"/>
              <a:t>ze szczególnym okrucieństwem,</a:t>
            </a:r>
          </a:p>
          <a:p>
            <a:r>
              <a:rPr lang="pl-PL" b="1" dirty="0" smtClean="0"/>
              <a:t>2) </a:t>
            </a:r>
            <a:r>
              <a:rPr lang="pl-PL" dirty="0" smtClean="0"/>
              <a:t>w związku z wzięciem zakładnika, zgwałceniem albo rozbojem,</a:t>
            </a:r>
          </a:p>
          <a:p>
            <a:r>
              <a:rPr lang="pl-PL" b="1" dirty="0" smtClean="0"/>
              <a:t>3) </a:t>
            </a:r>
            <a:r>
              <a:rPr lang="pl-PL" dirty="0" smtClean="0"/>
              <a:t>w wyniku motywacji zasługującej na szczególne potępienie,</a:t>
            </a:r>
          </a:p>
          <a:p>
            <a:r>
              <a:rPr lang="pl-PL" b="1" dirty="0" smtClean="0"/>
              <a:t>4) </a:t>
            </a:r>
            <a:r>
              <a:rPr lang="pl-PL" dirty="0" smtClean="0"/>
              <a:t>z użyciem materiałów wybuchowych,</a:t>
            </a:r>
          </a:p>
          <a:p>
            <a:r>
              <a:rPr lang="pl-PL" dirty="0" smtClean="0"/>
              <a:t>podlega karze pozbawienia wolności na czas nie krótszy od lat 12, karze 25 lat pozbawienia wolności albo karze dożywotniego pozbawienia wolności. </a:t>
            </a:r>
          </a:p>
          <a:p>
            <a:r>
              <a:rPr lang="pl-PL" dirty="0" smtClean="0"/>
              <a:t>§ </a:t>
            </a:r>
            <a:r>
              <a:rPr lang="pl-PL" dirty="0" smtClean="0"/>
              <a:t>4. Kto zabija człowieka pod wpływem silnego wzburzenia usprawiedliwionego okolicznościami, podlega karze pozbawienia wolności od roku do lat 10. </a:t>
            </a:r>
          </a:p>
          <a:p>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4. </a:t>
            </a:r>
            <a:r>
              <a:rPr lang="pl-PL" dirty="0" smtClean="0"/>
              <a:t>CAROLINA - TEKSTY</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139. Jeśli ktoś działając w prawej obronie koniecznej dla ratowania swojego ciała lub życia pozbawi życia tego, kto zmusił go do tej obrony koniecznej, to dlatego nie będzie on w niczym ponosił winy.</a:t>
            </a:r>
          </a:p>
          <a:p>
            <a:r>
              <a:rPr lang="pl-PL" dirty="0" smtClean="0"/>
              <a:t>140. Jeśli kogoś napadnięto lub rzucono się na niego ze śmiertelną bronią lub narzędziem  … i napadnięty ulegając przemocy, nie może drogą ucieczki uchylić się od uszkodzenia ciała … to może on bezkarnie bronić swego ciała lub życia drogą prawnej obrony koniecznej.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85736"/>
            <a:ext cx="8229600" cy="1143000"/>
          </a:xfrm>
        </p:spPr>
        <p:txBody>
          <a:bodyPr/>
          <a:lstStyle/>
          <a:p>
            <a:r>
              <a:rPr lang="pl-PL" dirty="0" smtClean="0"/>
              <a:t>Dominacja prawa zwyczajowego</a:t>
            </a:r>
            <a:endParaRPr lang="pl-PL" dirty="0"/>
          </a:p>
        </p:txBody>
      </p:sp>
      <p:sp>
        <p:nvSpPr>
          <p:cNvPr id="3" name="Symbol zastępczy zawartości 2"/>
          <p:cNvSpPr>
            <a:spLocks noGrp="1"/>
          </p:cNvSpPr>
          <p:nvPr>
            <p:ph idx="1"/>
          </p:nvPr>
        </p:nvSpPr>
        <p:spPr>
          <a:xfrm>
            <a:off x="457200" y="1617681"/>
            <a:ext cx="8229600" cy="4525963"/>
          </a:xfrm>
        </p:spPr>
        <p:txBody>
          <a:bodyPr>
            <a:normAutofit/>
          </a:bodyPr>
          <a:lstStyle/>
          <a:p>
            <a:pPr marL="514350" indent="-514350">
              <a:buAutoNum type="arabicPeriod"/>
            </a:pPr>
            <a:r>
              <a:rPr lang="pl-PL" dirty="0" smtClean="0"/>
              <a:t>Brak spisów oficjalnych prawa zwyczajowego. </a:t>
            </a:r>
          </a:p>
          <a:p>
            <a:pPr marL="514350" indent="-514350">
              <a:buAutoNum type="arabicPeriod"/>
            </a:pPr>
            <a:r>
              <a:rPr lang="pl-PL" dirty="0" smtClean="0"/>
              <a:t>Powstawały spisy prywatne:</a:t>
            </a:r>
          </a:p>
          <a:p>
            <a:pPr marL="514350" indent="-514350">
              <a:buFontTx/>
              <a:buChar char="-"/>
            </a:pPr>
            <a:r>
              <a:rPr lang="pl-PL" dirty="0" smtClean="0"/>
              <a:t>Zwierciadło Saskie, </a:t>
            </a:r>
          </a:p>
          <a:p>
            <a:pPr marL="514350" indent="-514350">
              <a:buFontTx/>
              <a:buChar char="-"/>
            </a:pPr>
            <a:r>
              <a:rPr lang="pl-PL" dirty="0" smtClean="0"/>
              <a:t>Zwierciadło Szwabskie.</a:t>
            </a:r>
          </a:p>
          <a:p>
            <a:pPr marL="514350" indent="-514350">
              <a:buNone/>
            </a:pPr>
            <a:r>
              <a:rPr lang="pl-PL" dirty="0" smtClean="0"/>
              <a:t>3. Słaba działalność ustawodawcza.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4a</a:t>
            </a:r>
            <a:r>
              <a:rPr lang="pl-PL" dirty="0" smtClean="0"/>
              <a:t>. KODEKS KARNY z 1997 </a:t>
            </a:r>
            <a:r>
              <a:rPr lang="pl-PL" dirty="0" err="1" smtClean="0"/>
              <a:t>r</a:t>
            </a:r>
            <a:r>
              <a:rPr lang="pl-PL" dirty="0" smtClean="0"/>
              <a:t>.</a:t>
            </a:r>
            <a:endParaRPr lang="pl-PL" dirty="0"/>
          </a:p>
        </p:txBody>
      </p:sp>
      <p:sp>
        <p:nvSpPr>
          <p:cNvPr id="3" name="Symbol zastępczy zawartości 2"/>
          <p:cNvSpPr>
            <a:spLocks noGrp="1"/>
          </p:cNvSpPr>
          <p:nvPr>
            <p:ph idx="1"/>
          </p:nvPr>
        </p:nvSpPr>
        <p:spPr/>
        <p:txBody>
          <a:bodyPr>
            <a:noAutofit/>
          </a:bodyPr>
          <a:lstStyle/>
          <a:p>
            <a:pPr>
              <a:spcBef>
                <a:spcPts val="0"/>
              </a:spcBef>
            </a:pPr>
            <a:r>
              <a:rPr lang="pl-PL" sz="1900" dirty="0" smtClean="0"/>
              <a:t>Art. 25 [Obrona konieczna] </a:t>
            </a:r>
          </a:p>
          <a:p>
            <a:pPr>
              <a:spcBef>
                <a:spcPts val="0"/>
              </a:spcBef>
            </a:pPr>
            <a:r>
              <a:rPr lang="pl-PL" sz="1900" dirty="0" smtClean="0"/>
              <a:t>§ 1. Nie popełnia przestępstwa, kto w obronie koniecznej odpiera bezpośredni, bezprawny zamach na jakiekolwiek dobro chronione prawem. </a:t>
            </a:r>
          </a:p>
          <a:p>
            <a:pPr>
              <a:spcBef>
                <a:spcPts val="0"/>
              </a:spcBef>
            </a:pPr>
            <a:r>
              <a:rPr lang="pl-PL" sz="1900" dirty="0" smtClean="0"/>
              <a:t>§ 2. W razie przekroczenia granic obrony koniecznej, w szczególności gdy sprawca zastosował sposób obrony niewspółmierny do niebezpieczeństwa zamachu, </a:t>
            </a:r>
            <a:r>
              <a:rPr lang="pl-PL" sz="1900" dirty="0" err="1" smtClean="0"/>
              <a:t>sąd</a:t>
            </a:r>
            <a:r>
              <a:rPr lang="pl-PL" sz="1900" dirty="0" smtClean="0"/>
              <a:t> może zastosować nadzwyczajne złagodzenie kary, a nawet odstąpić od jej wymierzenia. </a:t>
            </a:r>
          </a:p>
          <a:p>
            <a:pPr>
              <a:spcBef>
                <a:spcPts val="0"/>
              </a:spcBef>
            </a:pPr>
            <a:r>
              <a:rPr lang="pl-PL" sz="1900" dirty="0" smtClean="0"/>
              <a:t>§ 3.</a:t>
            </a:r>
            <a:r>
              <a:rPr lang="pl-PL" sz="1900" baseline="30000" dirty="0" smtClean="0">
                <a:hlinkClick r:id="rId2" tooltip="Przypis nr 2"/>
              </a:rPr>
              <a:t>2)</a:t>
            </a:r>
            <a:r>
              <a:rPr lang="pl-PL" sz="1900" dirty="0" smtClean="0"/>
              <a:t> Nie podlega karze, kto przekracza granice obrony koniecznej pod wpływem strachu lub wzburzenia usprawiedliwionych okolicznościami zamachu. </a:t>
            </a:r>
          </a:p>
          <a:p>
            <a:pPr>
              <a:spcBef>
                <a:spcPts val="0"/>
              </a:spcBef>
            </a:pPr>
            <a:r>
              <a:rPr lang="pl-PL" sz="1900" dirty="0" smtClean="0"/>
              <a:t>§ 4.</a:t>
            </a:r>
            <a:r>
              <a:rPr lang="pl-PL" sz="1900" baseline="30000" dirty="0" smtClean="0">
                <a:hlinkClick r:id="rId2" tooltip="Przypis nr 3"/>
              </a:rPr>
              <a:t>3)</a:t>
            </a:r>
            <a:r>
              <a:rPr lang="pl-PL" sz="1900" dirty="0" smtClean="0"/>
              <a:t> Osoba, która w obronie koniecznej odpiera zamach na jakiekolwiek cudze dobro chronione prawem, chroniąc bezpieczeństwo lub porządek publiczny, korzysta z ochrony prawnej przewidzianej dla funkcjonariuszy publicznych. </a:t>
            </a:r>
          </a:p>
          <a:p>
            <a:pPr>
              <a:spcBef>
                <a:spcPts val="0"/>
              </a:spcBef>
            </a:pPr>
            <a:r>
              <a:rPr lang="pl-PL" sz="1900" dirty="0" smtClean="0"/>
              <a:t>§ 5.</a:t>
            </a:r>
            <a:r>
              <a:rPr lang="pl-PL" sz="1900" baseline="30000" dirty="0" smtClean="0">
                <a:hlinkClick r:id="rId2" tooltip="Przypis nr 4"/>
              </a:rPr>
              <a:t>4)</a:t>
            </a:r>
            <a:r>
              <a:rPr lang="pl-PL" sz="1900" dirty="0" smtClean="0"/>
              <a:t> Przepisu § 4 nie stosuje się, jeżeli czyn sprawcy zamachu skierowany przeciwko osobie odpierającej zamach godzi wyłącznie w cześć lub godność tej osoby.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5. </a:t>
            </a:r>
            <a:r>
              <a:rPr lang="pl-PL" dirty="0" smtClean="0"/>
              <a:t>CAROLINA - TEKSTY</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166. Jeśli ktoś cierpiał z powodu biedy, on sam, jego żona i dzieci i był zmuszony ukraść coś z żywnościowych zapasów, przy tym taka kradzież była nieznaczna i wiadoma, to w takim przypadku sądy winny zwrócić się o radę do znawców prawa. </a:t>
            </a:r>
          </a:p>
          <a:p>
            <a:r>
              <a:rPr lang="pl-PL" dirty="0" smtClean="0"/>
              <a:t>179. Jeśli przestępstwo popełni ten, kto z powodu małoletniości  lub innej niemocy pozbawiony jest rozsądku, należy, jak postanowiono na końcu naszej ustawy, zasięgnąć rady znawców prawa o tym, jak postąpić odpowiednio do okoliczności sprawy i czy wolno wymierzyć karę.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5a</a:t>
            </a:r>
            <a:r>
              <a:rPr lang="pl-PL" dirty="0" smtClean="0"/>
              <a:t>. KODEKS KARNY z 1997 </a:t>
            </a:r>
            <a:r>
              <a:rPr lang="pl-PL" dirty="0" err="1" smtClean="0"/>
              <a:t>r</a:t>
            </a:r>
            <a:r>
              <a:rPr lang="pl-PL" dirty="0" smtClean="0"/>
              <a:t>.</a:t>
            </a:r>
            <a:endParaRPr lang="pl-PL" dirty="0"/>
          </a:p>
        </p:txBody>
      </p:sp>
      <p:sp>
        <p:nvSpPr>
          <p:cNvPr id="3" name="Symbol zastępczy zawartości 2"/>
          <p:cNvSpPr>
            <a:spLocks noGrp="1"/>
          </p:cNvSpPr>
          <p:nvPr>
            <p:ph idx="1"/>
          </p:nvPr>
        </p:nvSpPr>
        <p:spPr/>
        <p:txBody>
          <a:bodyPr>
            <a:noAutofit/>
          </a:bodyPr>
          <a:lstStyle/>
          <a:p>
            <a:pPr algn="just">
              <a:spcBef>
                <a:spcPts val="0"/>
              </a:spcBef>
            </a:pPr>
            <a:r>
              <a:rPr lang="pl-PL" sz="1900" dirty="0" smtClean="0"/>
              <a:t>Art. 26 [Stan wyższej konieczności] </a:t>
            </a:r>
          </a:p>
          <a:p>
            <a:pPr algn="just">
              <a:spcBef>
                <a:spcPts val="0"/>
              </a:spcBef>
            </a:pPr>
            <a:r>
              <a:rPr lang="pl-PL" sz="1900" dirty="0" smtClean="0"/>
              <a:t>§ 1. Nie popełnia przestępstwa, kto działa w celu uchylenia bezpośredniego niebezpieczeństwa grożącego jakiemukolwiek dobru chronionemu prawem, jeżeli niebezpieczeństwa nie można inaczej uniknąć, a dobro poświęcone przedstawia wartość niższą od dobra ratowanego. </a:t>
            </a:r>
          </a:p>
          <a:p>
            <a:pPr algn="just">
              <a:spcBef>
                <a:spcPts val="0"/>
              </a:spcBef>
            </a:pPr>
            <a:r>
              <a:rPr lang="pl-PL" sz="1900" dirty="0" smtClean="0"/>
              <a:t>§ 2. Nie popełnia przestępstwa także ten, kto, ratując dobro chronione prawem w warunkach określonych w § 1, poświęca dobro, które nie przedstawia wartości oczywiście wyższej od dobra ratowanego. </a:t>
            </a:r>
          </a:p>
          <a:p>
            <a:pPr algn="just">
              <a:spcBef>
                <a:spcPts val="0"/>
              </a:spcBef>
            </a:pPr>
            <a:r>
              <a:rPr lang="pl-PL" sz="1900" dirty="0" smtClean="0"/>
              <a:t>§ 3. W razie przekroczenia granic stanu wyższej konieczności, </a:t>
            </a:r>
            <a:r>
              <a:rPr lang="pl-PL" sz="1900" dirty="0" err="1" smtClean="0"/>
              <a:t>sąd</a:t>
            </a:r>
            <a:r>
              <a:rPr lang="pl-PL" sz="1900" dirty="0" smtClean="0"/>
              <a:t> może zastosować nadzwyczajne złagodzenie kary, a nawet odstąpić od jej wymierzenia. </a:t>
            </a:r>
          </a:p>
          <a:p>
            <a:pPr algn="just">
              <a:spcBef>
                <a:spcPts val="0"/>
              </a:spcBef>
            </a:pPr>
            <a:r>
              <a:rPr lang="pl-PL" sz="1900" dirty="0" smtClean="0"/>
              <a:t>§ 4. Przepisu § 2 nie stosuje się, jeżeli sprawca poświęca dobro, które ma szczególny obowiązek chronić nawet z narażeniem się na niebezpieczeństwo osobiste. </a:t>
            </a:r>
          </a:p>
          <a:p>
            <a:pPr algn="just">
              <a:spcBef>
                <a:spcPts val="0"/>
              </a:spcBef>
            </a:pPr>
            <a:r>
              <a:rPr lang="pl-PL" sz="1900" dirty="0" smtClean="0"/>
              <a:t>§ 5. Przepisy § 1-3 stosuje się odpowiednio w wypadku, gdy z ciążących na sprawcy obowiązków tylko jeden może być spełniony. </a:t>
            </a:r>
          </a:p>
          <a:p>
            <a:pPr algn="just">
              <a:spcBef>
                <a:spcPts val="0"/>
              </a:spcBef>
            </a:pPr>
            <a:endParaRPr lang="pl-PL" sz="19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6. </a:t>
            </a:r>
            <a:r>
              <a:rPr lang="pl-PL" dirty="0" smtClean="0"/>
              <a:t>CAROLINA - TEKSTY</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178. Jeśli ktoś usiłowałby popełnić przestępstwo za pomocą takich czynności, które jawnie służyłyby dokonaniu przestępstwa, lecz jednakże wbrew jego  woli w dokonaniu tego przestępstwa przeszkodziłyby mu inne czynności, to za tę swą złą wolę, przejawiającą się w tych działaniach, powinien on  zostać ukarany uwzględniając okoliczności i charakter sprawy, w jednych przypadkach bardziej surowo niż w innych. Dlatego ławnicy winni zasięgnąć rady, czy podlega on karom cielesnym czy karze śmierci. </a:t>
            </a:r>
            <a:endParaRPr lang="pl-PL"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6a</a:t>
            </a:r>
            <a:r>
              <a:rPr lang="pl-PL" dirty="0" smtClean="0"/>
              <a:t>. KODEKS KARNY z 1997 </a:t>
            </a:r>
            <a:r>
              <a:rPr lang="pl-PL" dirty="0" err="1" smtClean="0"/>
              <a:t>r</a:t>
            </a:r>
            <a:r>
              <a:rPr lang="pl-PL" dirty="0" smtClean="0"/>
              <a:t>.</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Art. 13 [Usiłowanie] </a:t>
            </a:r>
          </a:p>
          <a:p>
            <a:r>
              <a:rPr lang="pl-PL" dirty="0" smtClean="0"/>
              <a:t>§ 1. Odpowiada za usiłowanie, kto w zamiarze popełnienia czynu zabronionego swoim zachowaniem bezpośrednio zmierza do jego dokonania, które jednak nie następuje. </a:t>
            </a:r>
          </a:p>
          <a:p>
            <a:r>
              <a:rPr lang="pl-PL" dirty="0" smtClean="0"/>
              <a:t>§ 2. Usiłowanie zachodzi także wtedy, gdy sprawca nie uświadamia sobie, że dokonanie jest niemożliwe ze względu na brak przedmiotu nadającego się do popełnienia na nim czynu zabronionego lub ze względu na użycie środka nie nadającego się do popełnienia czynu zabronionego. </a:t>
            </a:r>
          </a:p>
          <a:p>
            <a:r>
              <a:rPr lang="pl-PL" dirty="0" smtClean="0"/>
              <a:t>Art. 14 [Karalność] </a:t>
            </a:r>
          </a:p>
          <a:p>
            <a:r>
              <a:rPr lang="pl-PL" dirty="0" smtClean="0"/>
              <a:t>§ 1. Sąd wymierza karę za usiłowanie w granicach zagrożenia przewidzianego dla danego przestępstwa. </a:t>
            </a:r>
          </a:p>
          <a:p>
            <a:r>
              <a:rPr lang="pl-PL" dirty="0" smtClean="0"/>
              <a:t>§ 2. W wypadku określonym w art. 13 § 2 </a:t>
            </a:r>
            <a:r>
              <a:rPr lang="pl-PL" dirty="0" err="1" smtClean="0"/>
              <a:t>sąd</a:t>
            </a:r>
            <a:r>
              <a:rPr lang="pl-PL" dirty="0" smtClean="0"/>
              <a:t> może zastosować nadzwyczajne złagodzenie kary, a nawet odstąpić od jej wymierzenia. </a:t>
            </a:r>
          </a:p>
          <a:p>
            <a:endParaRPr lang="pl-P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85736"/>
            <a:ext cx="8229600" cy="1143000"/>
          </a:xfrm>
        </p:spPr>
        <p:txBody>
          <a:bodyPr/>
          <a:lstStyle/>
          <a:p>
            <a:r>
              <a:rPr lang="pl-PL" dirty="0" smtClean="0"/>
              <a:t>7. </a:t>
            </a:r>
            <a:r>
              <a:rPr lang="pl-PL" dirty="0" smtClean="0"/>
              <a:t>CAROLINA - TEKSTY</a:t>
            </a:r>
            <a:endParaRPr lang="pl-PL" dirty="0"/>
          </a:p>
        </p:txBody>
      </p:sp>
      <p:sp>
        <p:nvSpPr>
          <p:cNvPr id="3" name="Symbol zastępczy zawartości 2"/>
          <p:cNvSpPr>
            <a:spLocks noGrp="1"/>
          </p:cNvSpPr>
          <p:nvPr>
            <p:ph idx="1"/>
          </p:nvPr>
        </p:nvSpPr>
        <p:spPr/>
        <p:txBody>
          <a:bodyPr>
            <a:normAutofit/>
          </a:bodyPr>
          <a:lstStyle/>
          <a:p>
            <a:r>
              <a:rPr lang="pl-PL" dirty="0" smtClean="0"/>
              <a:t>130. Podobnych złych przestępców należy dla większego odstraszania innych przed taką lub inną karą śmierci wlec na miejsce kaźni lub szarpać ciało rozżarzonymi szczypcami. </a:t>
            </a:r>
          </a:p>
          <a:p>
            <a:r>
              <a:rPr lang="pl-PL" dirty="0" smtClean="0"/>
              <a:t>192. O spaleniu żywcem… O odcięciu głowy mieczem… O ćwiartowaniu… O łamaniu kołem… O szubienicy… O utopieniu… O pogrzebaniu żywcem… </a:t>
            </a:r>
            <a:endParaRPr lang="pl-PL"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1785926"/>
            <a:ext cx="7772400" cy="1470025"/>
          </a:xfrm>
        </p:spPr>
        <p:txBody>
          <a:bodyPr/>
          <a:lstStyle/>
          <a:p>
            <a:r>
              <a:rPr lang="pl-PL" dirty="0" smtClean="0"/>
              <a:t>Za tydzień:</a:t>
            </a:r>
            <a:endParaRPr lang="pl-PL" dirty="0"/>
          </a:p>
        </p:txBody>
      </p:sp>
      <p:sp>
        <p:nvSpPr>
          <p:cNvPr id="3" name="Podtytuł 2"/>
          <p:cNvSpPr>
            <a:spLocks noGrp="1"/>
          </p:cNvSpPr>
          <p:nvPr>
            <p:ph type="subTitle" idx="1"/>
          </p:nvPr>
        </p:nvSpPr>
        <p:spPr/>
        <p:txBody>
          <a:bodyPr/>
          <a:lstStyle/>
          <a:p>
            <a:r>
              <a:rPr lang="pl-PL" smtClean="0"/>
              <a:t>  </a:t>
            </a:r>
            <a:endParaRPr lang="pl-PL"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ZWIERCIADŁO SASKIE – </a:t>
            </a:r>
            <a:br>
              <a:rPr lang="pl-PL" dirty="0" smtClean="0"/>
            </a:br>
            <a:r>
              <a:rPr lang="pl-PL" dirty="0" smtClean="0"/>
              <a:t>SACHSENSPIEGEL</a:t>
            </a:r>
            <a:endParaRPr lang="pl-PL" dirty="0"/>
          </a:p>
        </p:txBody>
      </p:sp>
      <p:sp>
        <p:nvSpPr>
          <p:cNvPr id="3" name="Symbol zastępczy zawartości 2"/>
          <p:cNvSpPr>
            <a:spLocks noGrp="1"/>
          </p:cNvSpPr>
          <p:nvPr>
            <p:ph idx="1"/>
          </p:nvPr>
        </p:nvSpPr>
        <p:spPr/>
        <p:txBody>
          <a:bodyPr>
            <a:normAutofit fontScale="92500" lnSpcReduction="20000"/>
          </a:bodyPr>
          <a:lstStyle/>
          <a:p>
            <a:pPr lvl="1">
              <a:buNone/>
            </a:pPr>
            <a:r>
              <a:rPr lang="pl-PL" dirty="0" smtClean="0"/>
              <a:t>1220-1235, </a:t>
            </a:r>
            <a:r>
              <a:rPr lang="pl-PL" dirty="0" err="1" smtClean="0"/>
              <a:t>Eike</a:t>
            </a:r>
            <a:r>
              <a:rPr lang="pl-PL" dirty="0" smtClean="0"/>
              <a:t> von </a:t>
            </a:r>
            <a:r>
              <a:rPr lang="pl-PL" dirty="0" err="1" smtClean="0"/>
              <a:t>Repkov</a:t>
            </a:r>
            <a:r>
              <a:rPr lang="pl-PL" dirty="0" smtClean="0"/>
              <a:t> (ławnik sądowy, rycerz), </a:t>
            </a:r>
          </a:p>
          <a:p>
            <a:pPr lvl="1">
              <a:buNone/>
            </a:pPr>
            <a:r>
              <a:rPr lang="pl-PL" dirty="0" smtClean="0"/>
              <a:t>http://www.sachsenspiegel-online.de/cms/ </a:t>
            </a:r>
          </a:p>
          <a:p>
            <a:pPr lvl="1">
              <a:buNone/>
            </a:pPr>
            <a:endParaRPr lang="pl-PL" dirty="0" smtClean="0"/>
          </a:p>
          <a:p>
            <a:pPr lvl="1">
              <a:buNone/>
            </a:pPr>
            <a:r>
              <a:rPr lang="pl-PL" dirty="0" smtClean="0"/>
              <a:t>Zbiór prywatny. </a:t>
            </a:r>
          </a:p>
          <a:p>
            <a:pPr lvl="1">
              <a:buNone/>
            </a:pPr>
            <a:endParaRPr lang="pl-PL" dirty="0" smtClean="0"/>
          </a:p>
          <a:p>
            <a:pPr lvl="1">
              <a:buNone/>
            </a:pPr>
            <a:r>
              <a:rPr lang="pl-PL" dirty="0" smtClean="0"/>
              <a:t>Po łacinie, </a:t>
            </a:r>
          </a:p>
          <a:p>
            <a:pPr lvl="1">
              <a:buNone/>
            </a:pPr>
            <a:r>
              <a:rPr lang="pl-PL" dirty="0" smtClean="0"/>
              <a:t>potem tłumaczona na niemiecki, </a:t>
            </a:r>
          </a:p>
          <a:p>
            <a:pPr lvl="1">
              <a:buNone/>
            </a:pPr>
            <a:r>
              <a:rPr lang="pl-PL" dirty="0" smtClean="0"/>
              <a:t>potem na języki krajów ościennych. </a:t>
            </a:r>
          </a:p>
          <a:p>
            <a:pPr lvl="1">
              <a:buNone/>
            </a:pPr>
            <a:endParaRPr lang="pl-PL" dirty="0" smtClean="0"/>
          </a:p>
          <a:p>
            <a:pPr lvl="1">
              <a:buNone/>
            </a:pPr>
            <a:r>
              <a:rPr lang="pl-PL" dirty="0" smtClean="0"/>
              <a:t>Prawo zwyczajowe Wschodniej Saksonii, pewne wpływy ustaw cesarskich i prawa kanonicznego. </a:t>
            </a:r>
          </a:p>
        </p:txBody>
      </p:sp>
      <p:pic>
        <p:nvPicPr>
          <p:cNvPr id="4" name="Obraz 3" descr="180px-Eike_von_Repgow_Oldenburger_Sachsenspiegel.jpg"/>
          <p:cNvPicPr>
            <a:picLocks noChangeAspect="1"/>
          </p:cNvPicPr>
          <p:nvPr/>
        </p:nvPicPr>
        <p:blipFill>
          <a:blip r:embed="rId2" cstate="print"/>
          <a:stretch>
            <a:fillRect/>
          </a:stretch>
        </p:blipFill>
        <p:spPr>
          <a:xfrm>
            <a:off x="6215074" y="2643182"/>
            <a:ext cx="1645920" cy="2048256"/>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ZWIERCIADŁO SASKIE – </a:t>
            </a:r>
            <a:br>
              <a:rPr lang="pl-PL" dirty="0" smtClean="0"/>
            </a:br>
            <a:r>
              <a:rPr lang="pl-PL" dirty="0" smtClean="0"/>
              <a:t>SACHSENSPIEGEL</a:t>
            </a:r>
            <a:endParaRPr lang="pl-PL" dirty="0"/>
          </a:p>
        </p:txBody>
      </p:sp>
      <p:sp>
        <p:nvSpPr>
          <p:cNvPr id="3" name="Symbol zastępczy zawartości 2"/>
          <p:cNvSpPr>
            <a:spLocks noGrp="1"/>
          </p:cNvSpPr>
          <p:nvPr>
            <p:ph idx="1"/>
          </p:nvPr>
        </p:nvSpPr>
        <p:spPr/>
        <p:txBody>
          <a:bodyPr>
            <a:normAutofit fontScale="92500" lnSpcReduction="20000"/>
          </a:bodyPr>
          <a:lstStyle/>
          <a:p>
            <a:pPr lvl="1">
              <a:buNone/>
            </a:pPr>
            <a:endParaRPr lang="pl-PL" dirty="0" smtClean="0"/>
          </a:p>
          <a:p>
            <a:pPr lvl="1">
              <a:buNone/>
            </a:pPr>
            <a:r>
              <a:rPr lang="pl-PL" dirty="0" smtClean="0"/>
              <a:t>Prawo ziemskie (</a:t>
            </a:r>
            <a:r>
              <a:rPr lang="pl-PL" dirty="0" err="1" smtClean="0"/>
              <a:t>Landrecht</a:t>
            </a:r>
            <a:r>
              <a:rPr lang="pl-PL" dirty="0" smtClean="0"/>
              <a:t>), </a:t>
            </a:r>
          </a:p>
          <a:p>
            <a:pPr lvl="1">
              <a:buNone/>
            </a:pPr>
            <a:r>
              <a:rPr lang="pl-PL" dirty="0" smtClean="0"/>
              <a:t>prawo lenne (</a:t>
            </a:r>
            <a:r>
              <a:rPr lang="pl-PL" dirty="0" err="1" smtClean="0"/>
              <a:t>Lehnrecht</a:t>
            </a:r>
            <a:r>
              <a:rPr lang="pl-PL" dirty="0" smtClean="0"/>
              <a:t>) </a:t>
            </a:r>
          </a:p>
          <a:p>
            <a:pPr lvl="1">
              <a:buNone/>
            </a:pPr>
            <a:endParaRPr lang="pl-PL" dirty="0" smtClean="0"/>
          </a:p>
          <a:p>
            <a:pPr lvl="1">
              <a:buNone/>
            </a:pPr>
            <a:r>
              <a:rPr lang="pl-PL" dirty="0" smtClean="0"/>
              <a:t>Teza o wyższości władzy cesarskiej nad papieską (zakaz wyklęcia cesarza, zakaz stanowienia prawa sprzecznego z prawem ziemskim/lennym; brak </a:t>
            </a:r>
            <a:r>
              <a:rPr lang="pl-PL" dirty="0" err="1" smtClean="0"/>
              <a:t>legitimatio</a:t>
            </a:r>
            <a:r>
              <a:rPr lang="pl-PL" dirty="0" smtClean="0"/>
              <a:t> </a:t>
            </a:r>
            <a:r>
              <a:rPr lang="pl-PL" dirty="0" err="1" smtClean="0"/>
              <a:t>per</a:t>
            </a:r>
            <a:r>
              <a:rPr lang="pl-PL" dirty="0" smtClean="0"/>
              <a:t> </a:t>
            </a:r>
            <a:r>
              <a:rPr lang="pl-PL" dirty="0" err="1" smtClean="0"/>
              <a:t>subsequens</a:t>
            </a:r>
            <a:r>
              <a:rPr lang="pl-PL" dirty="0" smtClean="0"/>
              <a:t> </a:t>
            </a:r>
            <a:r>
              <a:rPr lang="pl-PL" dirty="0" err="1" smtClean="0"/>
              <a:t>matrimonium</a:t>
            </a:r>
            <a:r>
              <a:rPr lang="pl-PL" dirty="0" smtClean="0"/>
              <a:t>) –&gt;&gt;&gt; potępienie w 1375 r. </a:t>
            </a:r>
          </a:p>
          <a:p>
            <a:pPr lvl="1">
              <a:buNone/>
            </a:pPr>
            <a:r>
              <a:rPr lang="pl-PL" dirty="0" smtClean="0"/>
              <a:t>Znaczne wpływy </a:t>
            </a:r>
            <a:r>
              <a:rPr lang="pl-PL" dirty="0" err="1" smtClean="0"/>
              <a:t>Landrechtu</a:t>
            </a:r>
            <a:r>
              <a:rPr lang="pl-PL" dirty="0" smtClean="0"/>
              <a:t> za granicą, m.in. w Polsce (1535 – oficjalny zbiór prawa); tłumaczenia – np. na polski (Konrada z Opola, Konrada z Sandomierza) </a:t>
            </a:r>
            <a:endParaRPr lang="pl-PL" dirty="0"/>
          </a:p>
        </p:txBody>
      </p:sp>
      <p:pic>
        <p:nvPicPr>
          <p:cNvPr id="4" name="Obraz 3" descr="180px-Sachsenspiegel.jpg"/>
          <p:cNvPicPr>
            <a:picLocks noChangeAspect="1"/>
          </p:cNvPicPr>
          <p:nvPr/>
        </p:nvPicPr>
        <p:blipFill>
          <a:blip r:embed="rId2" cstate="print"/>
          <a:stretch>
            <a:fillRect/>
          </a:stretch>
        </p:blipFill>
        <p:spPr>
          <a:xfrm>
            <a:off x="6858016" y="785794"/>
            <a:ext cx="1645920" cy="20574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ZWIERCIADŁO SASKIE - TEKSTY</a:t>
            </a: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smtClean="0"/>
              <a:t>II.71.2 Nie wolno nosić miecza w zamkach ani w miastach ani wsiach, we wszystkich w których są pokoje i noclegi. </a:t>
            </a:r>
          </a:p>
          <a:p>
            <a:r>
              <a:rPr lang="pl-PL" dirty="0" smtClean="0"/>
              <a:t>II.16.5 Gdy człowiek zostanie zraniony w nos, oczy, język, uszy i narządy płciowe i trzeba mu będzie dać odszkodowanie, to należy mu zapłacić karę w wysokości połowy główszczyzny. </a:t>
            </a:r>
          </a:p>
          <a:p>
            <a:r>
              <a:rPr lang="pl-PL" dirty="0" smtClean="0"/>
              <a:t>II.16.2 Gdy kto innego człowieka okaleczy albo rani, a będzie to udowodnione pojedynkiem sądowym, zostanie ukarany śmiercią.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ZWIERCIADŁO SASKIE - TEKSTY</a:t>
            </a:r>
            <a:endParaRPr lang="pl-PL" dirty="0"/>
          </a:p>
        </p:txBody>
      </p:sp>
      <p:sp>
        <p:nvSpPr>
          <p:cNvPr id="3" name="Symbol zastępczy zawartości 2"/>
          <p:cNvSpPr>
            <a:spLocks noGrp="1"/>
          </p:cNvSpPr>
          <p:nvPr>
            <p:ph idx="1"/>
          </p:nvPr>
        </p:nvSpPr>
        <p:spPr/>
        <p:txBody>
          <a:bodyPr/>
          <a:lstStyle/>
          <a:p>
            <a:r>
              <a:rPr lang="pl-PL" dirty="0" smtClean="0"/>
              <a:t>62.1 Nikogo nie można zmusić do popierania skargi, której nie wniósł. Każdy może zamilczeć o swej szkodzie, jak długo zechce. </a:t>
            </a:r>
          </a:p>
          <a:p>
            <a:r>
              <a:rPr lang="pl-PL" dirty="0" smtClean="0"/>
              <a:t>66.1 Gdy się człowieka  pojmie na gorącym uczynku, trzeba go tak, jak się go ujęło przeprowadzić przed sąd, a oskarżyciel powinien mu udowodnić winę </a:t>
            </a:r>
            <a:r>
              <a:rPr lang="pl-PL" dirty="0" err="1" smtClean="0"/>
              <a:t>samosiódm</a:t>
            </a:r>
            <a:r>
              <a:rPr lang="pl-PL" dirty="0" smtClean="0"/>
              <a:t>. </a:t>
            </a:r>
          </a:p>
          <a:p>
            <a:endParaRPr lang="pl-P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ZWIERCIADŁO SZWABSKIE </a:t>
            </a:r>
            <a:endParaRPr lang="pl-PL" dirty="0"/>
          </a:p>
        </p:txBody>
      </p:sp>
      <p:sp>
        <p:nvSpPr>
          <p:cNvPr id="3" name="Symbol zastępczy zawartości 2"/>
          <p:cNvSpPr>
            <a:spLocks noGrp="1"/>
          </p:cNvSpPr>
          <p:nvPr>
            <p:ph idx="1"/>
          </p:nvPr>
        </p:nvSpPr>
        <p:spPr/>
        <p:txBody>
          <a:bodyPr>
            <a:normAutofit/>
          </a:bodyPr>
          <a:lstStyle/>
          <a:p>
            <a:pPr>
              <a:buNone/>
            </a:pPr>
            <a:r>
              <a:rPr lang="pl-PL" dirty="0" smtClean="0"/>
              <a:t>Koniec XIII w., autorem był duchowny,</a:t>
            </a:r>
          </a:p>
          <a:p>
            <a:pPr>
              <a:buNone/>
            </a:pPr>
            <a:r>
              <a:rPr lang="pl-PL" dirty="0" smtClean="0"/>
              <a:t>Zbiór prywatny, </a:t>
            </a:r>
          </a:p>
          <a:p>
            <a:pPr>
              <a:buNone/>
            </a:pPr>
            <a:r>
              <a:rPr lang="pl-PL" dirty="0" smtClean="0"/>
              <a:t>Prawo zwyczajowe południowych Niemiec, pewne wpływy prawa kanonicznego i rzymskiego, </a:t>
            </a:r>
          </a:p>
          <a:p>
            <a:pPr>
              <a:buNone/>
            </a:pPr>
            <a:r>
              <a:rPr lang="pl-PL" dirty="0" smtClean="0"/>
              <a:t>Teza o wyższości władzy duchownej nad świecką,</a:t>
            </a:r>
          </a:p>
          <a:p>
            <a:pPr>
              <a:buNone/>
            </a:pPr>
            <a:r>
              <a:rPr lang="pl-PL" dirty="0" smtClean="0"/>
              <a:t>Wpływy w Rzeszy i za granicą. </a:t>
            </a:r>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85736"/>
            <a:ext cx="8229600" cy="1143000"/>
          </a:xfrm>
        </p:spPr>
        <p:txBody>
          <a:bodyPr/>
          <a:lstStyle/>
          <a:p>
            <a:r>
              <a:rPr lang="pl-PL" dirty="0" smtClean="0"/>
              <a:t>PRAWO MIEJSKIE</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Źródła prawa:</a:t>
            </a:r>
          </a:p>
          <a:p>
            <a:pPr>
              <a:buNone/>
            </a:pPr>
            <a:r>
              <a:rPr lang="pl-PL" dirty="0" smtClean="0"/>
              <a:t>- Akty lokacyjne i przywileje lokacyjne, </a:t>
            </a:r>
          </a:p>
          <a:p>
            <a:pPr>
              <a:buNone/>
            </a:pPr>
            <a:r>
              <a:rPr lang="pl-PL" dirty="0" smtClean="0"/>
              <a:t>[od XIII w. system filialny]</a:t>
            </a:r>
          </a:p>
          <a:p>
            <a:pPr>
              <a:buFontTx/>
              <a:buChar char="-"/>
            </a:pPr>
            <a:r>
              <a:rPr lang="pl-PL" dirty="0" smtClean="0"/>
              <a:t>Pouczenia prawne, </a:t>
            </a:r>
          </a:p>
          <a:p>
            <a:pPr>
              <a:buFontTx/>
              <a:buChar char="-"/>
            </a:pPr>
            <a:r>
              <a:rPr lang="pl-PL" dirty="0" smtClean="0"/>
              <a:t>Ortyle, prejudykaty, </a:t>
            </a:r>
            <a:r>
              <a:rPr lang="pl-PL" sz="1200" dirty="0" smtClean="0"/>
              <a:t>http://</a:t>
            </a:r>
            <a:r>
              <a:rPr lang="pl-PL" sz="1200" dirty="0" smtClean="0">
                <a:hlinkClick r:id="rId2"/>
              </a:rPr>
              <a:t>www.staropolska.pl/sredniowiecze/varia/Ortyle.html</a:t>
            </a:r>
            <a:endParaRPr lang="pl-PL" sz="1200" dirty="0" smtClean="0"/>
          </a:p>
          <a:p>
            <a:pPr>
              <a:buFontTx/>
              <a:buChar char="-"/>
            </a:pPr>
            <a:r>
              <a:rPr lang="pl-PL" dirty="0" smtClean="0"/>
              <a:t>Wilkierze,</a:t>
            </a:r>
          </a:p>
          <a:p>
            <a:pPr>
              <a:buFontTx/>
              <a:buChar char="-"/>
            </a:pPr>
            <a:r>
              <a:rPr lang="pl-PL" dirty="0" smtClean="0"/>
              <a:t>Statuty miejskie (zbiory oficjalne ), </a:t>
            </a:r>
          </a:p>
          <a:p>
            <a:pPr>
              <a:buFontTx/>
              <a:buChar char="-"/>
            </a:pPr>
            <a:r>
              <a:rPr lang="pl-PL" dirty="0" smtClean="0"/>
              <a:t>Zbiory prywatne (np. </a:t>
            </a:r>
            <a:r>
              <a:rPr lang="pl-PL" dirty="0" err="1" smtClean="0"/>
              <a:t>Weichbild</a:t>
            </a:r>
            <a:r>
              <a:rPr lang="pl-PL" dirty="0" smtClean="0"/>
              <a:t> Saski). </a:t>
            </a:r>
            <a:endParaRPr lang="pl-P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1559</TotalTime>
  <Words>2566</Words>
  <Application>Microsoft Office PowerPoint</Application>
  <PresentationFormat>Pokaz na ekranie (4:3)</PresentationFormat>
  <Paragraphs>181</Paragraphs>
  <Slides>36</Slides>
  <Notes>0</Notes>
  <HiddenSlides>0</HiddenSlides>
  <MMClips>0</MMClips>
  <ScaleCrop>false</ScaleCrop>
  <HeadingPairs>
    <vt:vector size="4" baseType="variant">
      <vt:variant>
        <vt:lpstr>Motyw</vt:lpstr>
      </vt:variant>
      <vt:variant>
        <vt:i4>1</vt:i4>
      </vt:variant>
      <vt:variant>
        <vt:lpstr>Tytuły slajdów</vt:lpstr>
      </vt:variant>
      <vt:variant>
        <vt:i4>36</vt:i4>
      </vt:variant>
    </vt:vector>
  </HeadingPairs>
  <TitlesOfParts>
    <vt:vector size="37" baseType="lpstr">
      <vt:lpstr>Motyw pakietu Office</vt:lpstr>
      <vt:lpstr>POWSZECHNA HISTORIA PRAWA  - średniowieczne i wczesnonowożytne Niemcy  </vt:lpstr>
      <vt:lpstr> I RZESZA</vt:lpstr>
      <vt:lpstr>Dominacja prawa zwyczajowego</vt:lpstr>
      <vt:lpstr>ZWIERCIADŁO SASKIE –  SACHSENSPIEGEL</vt:lpstr>
      <vt:lpstr>ZWIERCIADŁO SASKIE –  SACHSENSPIEGEL</vt:lpstr>
      <vt:lpstr>ZWIERCIADŁO SASKIE - TEKSTY</vt:lpstr>
      <vt:lpstr>ZWIERCIADŁO SASKIE - TEKSTY</vt:lpstr>
      <vt:lpstr>ZWIERCIADŁO SZWABSKIE </vt:lpstr>
      <vt:lpstr>PRAWO MIEJSKIE</vt:lpstr>
      <vt:lpstr>RECEPCJA PRAWA RZYMSKIEGO</vt:lpstr>
      <vt:lpstr>1. DLACZEGO PRAWO RZYMSKIE? </vt:lpstr>
      <vt:lpstr>2. DLACZEGO PRAWO RZYMSKIE? </vt:lpstr>
      <vt:lpstr>WCZESNA RECEPCJA</vt:lpstr>
      <vt:lpstr>1.WŁAŚCIWA RECEPCJA</vt:lpstr>
      <vt:lpstr>2. WŁAŚCIWA RECEPCJA</vt:lpstr>
      <vt:lpstr>AKTENVERSENDUNG</vt:lpstr>
      <vt:lpstr>PRZEDMIOT RECEPCJI: KTÓRE PRAWO?</vt:lpstr>
      <vt:lpstr>1. USTAWODAWSTWO OGÓLNONIEMIECKIE - LANDFRYDY</vt:lpstr>
      <vt:lpstr>2.USTAWODAWSTWO OGÓLNONIEMIECKIE - LANDFRYDY</vt:lpstr>
      <vt:lpstr>  USTAWODAWSTWO OGÓLNONIEMIECKIE - CAROLINA</vt:lpstr>
      <vt:lpstr>  USTAWODAWSTWO OGÓLNONIEMIECKIE - CAROLINA</vt:lpstr>
      <vt:lpstr>Prawo materialne</vt:lpstr>
      <vt:lpstr>Prawo procesowe</vt:lpstr>
      <vt:lpstr>1. CAROLINA – TEKSTY </vt:lpstr>
      <vt:lpstr>2. CAROLINA – TEKSTY </vt:lpstr>
      <vt:lpstr>2a. KODEKS KARNY z 1997 r.</vt:lpstr>
      <vt:lpstr>3. CAROLINA - TEKSTY</vt:lpstr>
      <vt:lpstr>3a. KODEKS KARNY z 1997 r.</vt:lpstr>
      <vt:lpstr>4. CAROLINA - TEKSTY</vt:lpstr>
      <vt:lpstr>4a. KODEKS KARNY z 1997 r.</vt:lpstr>
      <vt:lpstr>5. CAROLINA - TEKSTY</vt:lpstr>
      <vt:lpstr>5a. KODEKS KARNY z 1997 r.</vt:lpstr>
      <vt:lpstr>6. CAROLINA - TEKSTY</vt:lpstr>
      <vt:lpstr>6a. KODEKS KARNY z 1997 r.</vt:lpstr>
      <vt:lpstr>7. CAROLINA - TEKSTY</vt:lpstr>
      <vt:lpstr>Za tydzień:</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JH</dc:creator>
  <cp:lastModifiedBy>jan.halberda</cp:lastModifiedBy>
  <cp:revision>84</cp:revision>
  <dcterms:created xsi:type="dcterms:W3CDTF">2008-10-10T13:08:16Z</dcterms:created>
  <dcterms:modified xsi:type="dcterms:W3CDTF">2014-12-01T22:49:40Z</dcterms:modified>
</cp:coreProperties>
</file>