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16" r:id="rId3"/>
    <p:sldId id="317" r:id="rId4"/>
    <p:sldId id="257" r:id="rId5"/>
    <p:sldId id="320" r:id="rId6"/>
    <p:sldId id="310" r:id="rId7"/>
    <p:sldId id="319" r:id="rId8"/>
    <p:sldId id="258" r:id="rId9"/>
    <p:sldId id="323" r:id="rId10"/>
    <p:sldId id="318" r:id="rId11"/>
    <p:sldId id="321" r:id="rId12"/>
    <p:sldId id="259" r:id="rId13"/>
    <p:sldId id="260" r:id="rId14"/>
    <p:sldId id="324" r:id="rId15"/>
    <p:sldId id="325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1735" autoAdjust="0"/>
  </p:normalViewPr>
  <p:slideViewPr>
    <p:cSldViewPr>
      <p:cViewPr>
        <p:scale>
          <a:sx n="30" d="100"/>
          <a:sy n="30" d="100"/>
        </p:scale>
        <p:origin x="-6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AB084-544F-4195-A489-3482334E0DF4}" type="datetimeFigureOut">
              <a:rPr lang="pl-PL" smtClean="0"/>
              <a:pPr/>
              <a:t>2012-01-21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CFE69-9378-4E5E-B9BA-388EEBF9AF5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2012-01-21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2012-01-21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2012-01-21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2012-01-21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2012-01-21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2012-01-21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2012-01-21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2012-01-21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2012-01-21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2012-01-21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2012-01-21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B6C9D-F0A4-4A21-A7A8-31F084F0884E}" type="datetimeFigureOut">
              <a:rPr lang="pl-PL" smtClean="0"/>
              <a:pPr/>
              <a:t>2012-01-21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21455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POWSZECHNA HISTORIA PRAWA </a:t>
            </a:r>
            <a:br>
              <a:rPr lang="pl-PL" dirty="0" smtClean="0"/>
            </a:br>
            <a:r>
              <a:rPr lang="pl-PL" dirty="0" smtClean="0"/>
              <a:t>- Oświecenie (doktryna </a:t>
            </a:r>
            <a:r>
              <a:rPr lang="pl-PL" dirty="0" err="1" smtClean="0"/>
              <a:t>prawa</a:t>
            </a:r>
            <a:r>
              <a:rPr lang="pl-PL" dirty="0" smtClean="0"/>
              <a:t> natury, ruch kodyfikacyjny, szkoła humanitarna)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85910" y="3571876"/>
            <a:ext cx="6400800" cy="1752600"/>
          </a:xfrm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dr Jan Halberda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RUCH KODYFIKACYJNY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Zagadnienia dotyczące prawodawstwa oświeceniowego: </a:t>
            </a:r>
          </a:p>
          <a:p>
            <a:r>
              <a:rPr lang="pl-PL" dirty="0" smtClean="0"/>
              <a:t>Karol Monteskiusz (1689-1755) – </a:t>
            </a:r>
            <a:r>
              <a:rPr lang="pl-PL" i="1" dirty="0" smtClean="0"/>
              <a:t>O duchu praw,</a:t>
            </a:r>
          </a:p>
          <a:p>
            <a:r>
              <a:rPr lang="pl-PL" dirty="0" smtClean="0"/>
              <a:t>Kajetan </a:t>
            </a:r>
            <a:r>
              <a:rPr lang="pl-PL" dirty="0" err="1" smtClean="0"/>
              <a:t>Filangeri</a:t>
            </a:r>
            <a:r>
              <a:rPr lang="pl-PL" dirty="0" smtClean="0"/>
              <a:t> (1752-1788) – </a:t>
            </a:r>
            <a:r>
              <a:rPr lang="pl-PL" i="1" dirty="0" smtClean="0"/>
              <a:t>O nauce prawodawstwa, </a:t>
            </a:r>
          </a:p>
          <a:p>
            <a:r>
              <a:rPr lang="pl-PL" dirty="0" err="1" smtClean="0"/>
              <a:t>Jeremy</a:t>
            </a:r>
            <a:r>
              <a:rPr lang="pl-PL" dirty="0" smtClean="0"/>
              <a:t> Bentham (1748-1832) – </a:t>
            </a:r>
            <a:r>
              <a:rPr lang="pl-PL" i="1" dirty="0" smtClean="0"/>
              <a:t>Ogólne spojrzenie na pełny zbiór ustawodawstwa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ZAŁOŻENIA RUCHU KODYFIKACYJNEGO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Cel: zbudowanie zupełnie nowego prawa.</a:t>
            </a:r>
          </a:p>
          <a:p>
            <a:r>
              <a:rPr lang="pl-PL" dirty="0" smtClean="0"/>
              <a:t>Jednolity zbiór prawa; </a:t>
            </a:r>
          </a:p>
          <a:p>
            <a:r>
              <a:rPr lang="pl-PL" dirty="0" smtClean="0"/>
              <a:t>Wyłączność obowiązywania kodeksu; </a:t>
            </a:r>
          </a:p>
          <a:p>
            <a:r>
              <a:rPr lang="pl-PL" dirty="0" smtClean="0"/>
              <a:t>Prawo pewne; </a:t>
            </a:r>
          </a:p>
          <a:p>
            <a:r>
              <a:rPr lang="pl-PL" dirty="0" smtClean="0"/>
              <a:t>Kodeks zupełny; </a:t>
            </a:r>
          </a:p>
          <a:p>
            <a:r>
              <a:rPr lang="pl-PL" dirty="0" smtClean="0"/>
              <a:t>Prawo jasne i krótkie; </a:t>
            </a:r>
          </a:p>
          <a:p>
            <a:r>
              <a:rPr lang="pl-PL" dirty="0" smtClean="0"/>
              <a:t>Kodeks sprawiedliwy i służący idei dobra/ szczęścia powszechnego.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pl-PL" sz="4400" dirty="0" smtClean="0">
                <a:latin typeface="+mj-lt"/>
              </a:rPr>
              <a:t>SZKOŁA HUMANITARNA</a:t>
            </a:r>
            <a:endParaRPr lang="pl-PL" sz="4400" i="1" dirty="0" smtClean="0">
              <a:latin typeface="+mj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0" lvl="4" indent="-514350"/>
            <a:r>
              <a:rPr lang="pl-PL" sz="2600" dirty="0" smtClean="0"/>
              <a:t>Podstawowe hasła ideologii oświecenia: sekularyzacja, racjonalizm, humanizm.</a:t>
            </a:r>
          </a:p>
          <a:p>
            <a:pPr marL="2286000" lvl="4" indent="-514350"/>
            <a:endParaRPr lang="pl-PL" sz="2600" dirty="0" smtClean="0"/>
          </a:p>
          <a:p>
            <a:pPr marL="2286000" lvl="4" indent="-514350"/>
            <a:r>
              <a:rPr lang="pl-PL" sz="2600" dirty="0" smtClean="0"/>
              <a:t>Transformacja ogólnych założeń na problemy reformy prawa karnego:</a:t>
            </a:r>
          </a:p>
          <a:p>
            <a:pPr marL="2286000" lvl="4" indent="-514350"/>
            <a:endParaRPr lang="pl-PL" sz="2600" dirty="0" smtClean="0"/>
          </a:p>
          <a:p>
            <a:pPr marL="2286000" lvl="4" indent="-514350"/>
            <a:r>
              <a:rPr lang="pl-PL" sz="2600" dirty="0" smtClean="0"/>
              <a:t>Cesare Beccaria (1738-1794, Mediolan) </a:t>
            </a:r>
            <a:br>
              <a:rPr lang="pl-PL" sz="2600" dirty="0" smtClean="0"/>
            </a:br>
            <a:r>
              <a:rPr lang="pl-PL" sz="2600" dirty="0" smtClean="0"/>
              <a:t>    </a:t>
            </a:r>
            <a:r>
              <a:rPr lang="pl-PL" sz="2600" i="1" dirty="0" smtClean="0"/>
              <a:t>O przestępstwach i karach </a:t>
            </a:r>
            <a:r>
              <a:rPr lang="pl-PL" sz="2600" dirty="0" smtClean="0"/>
              <a:t>(1764). </a:t>
            </a:r>
          </a:p>
          <a:p>
            <a:pPr marL="971550" lvl="1" indent="-514350">
              <a:buNone/>
            </a:pPr>
            <a:endParaRPr lang="pl-PL" sz="3400" dirty="0" smtClean="0"/>
          </a:p>
        </p:txBody>
      </p:sp>
      <p:pic>
        <p:nvPicPr>
          <p:cNvPr id="4" name="Obraz 3" descr="Dei_deleti_e_delle_pene_17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714488"/>
            <a:ext cx="2146300" cy="330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PROGRAM SZKOŁY HUMANITARNEJ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endParaRPr lang="pl-PL" dirty="0" smtClean="0"/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Formalna </a:t>
            </a:r>
            <a:r>
              <a:rPr lang="pl-PL" dirty="0" smtClean="0"/>
              <a:t>definicja przestępstwa (</a:t>
            </a:r>
            <a:r>
              <a:rPr lang="pl-PL" i="1" dirty="0" err="1" smtClean="0"/>
              <a:t>nullum</a:t>
            </a:r>
            <a:r>
              <a:rPr lang="pl-PL" i="1" dirty="0" smtClean="0"/>
              <a:t> </a:t>
            </a:r>
            <a:r>
              <a:rPr lang="pl-PL" i="1" dirty="0" err="1" smtClean="0"/>
              <a:t>crimen</a:t>
            </a:r>
            <a:r>
              <a:rPr lang="pl-PL" i="1" dirty="0" smtClean="0"/>
              <a:t> sine </a:t>
            </a:r>
            <a:r>
              <a:rPr lang="pl-PL" i="1" dirty="0" err="1" smtClean="0"/>
              <a:t>lege</a:t>
            </a:r>
            <a:r>
              <a:rPr lang="pl-PL" dirty="0" smtClean="0"/>
              <a:t>), zasada legalizmu, </a:t>
            </a:r>
            <a:r>
              <a:rPr lang="pl-PL" dirty="0" err="1" smtClean="0"/>
              <a:t>Josephina</a:t>
            </a:r>
            <a:r>
              <a:rPr lang="pl-PL" dirty="0" smtClean="0"/>
              <a:t>, </a:t>
            </a:r>
            <a:r>
              <a:rPr lang="pl-PL" dirty="0" err="1" smtClean="0"/>
              <a:t>Anselm</a:t>
            </a:r>
            <a:r>
              <a:rPr lang="pl-PL" dirty="0" smtClean="0"/>
              <a:t> </a:t>
            </a:r>
            <a:r>
              <a:rPr lang="pl-PL" dirty="0" smtClean="0"/>
              <a:t>Feuerbach</a:t>
            </a:r>
            <a:endParaRPr lang="pl-PL" dirty="0" smtClean="0"/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Zmiany </a:t>
            </a:r>
            <a:r>
              <a:rPr lang="pl-PL" dirty="0" smtClean="0"/>
              <a:t>w katalogu przestępstw,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Równość wobec prawa, </a:t>
            </a:r>
            <a:endParaRPr lang="pl-PL" dirty="0" smtClean="0"/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Subiektywizacja </a:t>
            </a:r>
            <a:r>
              <a:rPr lang="pl-PL" dirty="0" smtClean="0"/>
              <a:t>i indywidualizacja odpowiedzialności karnej.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PROGRAM SZKOŁY HUMANITARNEJ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endParaRPr lang="pl-PL" dirty="0" smtClean="0"/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Zniesienie </a:t>
            </a:r>
            <a:r>
              <a:rPr lang="pl-PL" dirty="0" smtClean="0"/>
              <a:t>arbitralności karania </a:t>
            </a:r>
            <a:r>
              <a:rPr lang="pl-PL" dirty="0" err="1" smtClean="0"/>
              <a:t>(</a:t>
            </a:r>
            <a:r>
              <a:rPr lang="pl-PL" i="1" dirty="0" err="1" smtClean="0"/>
              <a:t>null</a:t>
            </a:r>
            <a:r>
              <a:rPr lang="pl-PL" i="1" dirty="0" smtClean="0"/>
              <a:t>a poena sine </a:t>
            </a:r>
            <a:r>
              <a:rPr lang="pl-PL" i="1" dirty="0" err="1" smtClean="0"/>
              <a:t>lege</a:t>
            </a:r>
            <a:r>
              <a:rPr lang="pl-PL" dirty="0" smtClean="0"/>
              <a:t>),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Problem </a:t>
            </a:r>
            <a:r>
              <a:rPr lang="pl-PL" dirty="0" smtClean="0"/>
              <a:t>racjonalizacji kary, utylitaryzm, 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Zniesienie (kwalifikowanej) kary </a:t>
            </a:r>
            <a:r>
              <a:rPr lang="pl-PL" dirty="0" smtClean="0"/>
              <a:t>śmieci, kar </a:t>
            </a:r>
            <a:r>
              <a:rPr lang="pl-PL" dirty="0" err="1" smtClean="0"/>
              <a:t>mutylacyjnych</a:t>
            </a:r>
            <a:r>
              <a:rPr lang="pl-PL" dirty="0" smtClean="0"/>
              <a:t> i hańbiących,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Wprowadzenie kary pozbawienia wolności,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PROGRAM SZKOŁY HUMANITARNEJ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endParaRPr lang="pl-PL" dirty="0" smtClean="0"/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Jawność </a:t>
            </a:r>
            <a:r>
              <a:rPr lang="pl-PL" dirty="0" smtClean="0"/>
              <a:t>i ustność </a:t>
            </a:r>
            <a:r>
              <a:rPr lang="pl-PL" b="1" dirty="0" smtClean="0"/>
              <a:t>procesu karnego</a:t>
            </a:r>
            <a:r>
              <a:rPr lang="pl-PL" dirty="0" smtClean="0"/>
              <a:t>,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Zniesienie tortur,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Przyznanie prawa do obrony oskarżonemu,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Domniemanie niewinności (</a:t>
            </a:r>
            <a:r>
              <a:rPr lang="pl-PL" i="1" dirty="0" err="1" smtClean="0"/>
              <a:t>praesumptio</a:t>
            </a:r>
            <a:r>
              <a:rPr lang="pl-PL" i="1" dirty="0" smtClean="0"/>
              <a:t> boni </a:t>
            </a:r>
            <a:r>
              <a:rPr lang="pl-PL" i="1" dirty="0" err="1" smtClean="0"/>
              <a:t>viri</a:t>
            </a:r>
            <a:r>
              <a:rPr lang="pl-PL" dirty="0" smtClean="0"/>
              <a:t>),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Rozstrzyganie wątpliwości na korzyść </a:t>
            </a:r>
            <a:r>
              <a:rPr lang="pl-PL" dirty="0" err="1" smtClean="0"/>
              <a:t>(</a:t>
            </a:r>
            <a:r>
              <a:rPr lang="pl-PL" i="1" dirty="0" err="1" smtClean="0"/>
              <a:t>i</a:t>
            </a:r>
            <a:r>
              <a:rPr lang="pl-PL" i="1" dirty="0" smtClean="0"/>
              <a:t>n </a:t>
            </a:r>
            <a:r>
              <a:rPr lang="pl-PL" i="1" dirty="0" err="1" smtClean="0"/>
              <a:t>dubio</a:t>
            </a:r>
            <a:r>
              <a:rPr lang="pl-PL" i="1" dirty="0" smtClean="0"/>
              <a:t> pro </a:t>
            </a:r>
            <a:r>
              <a:rPr lang="pl-PL" i="1" dirty="0" err="1" smtClean="0"/>
              <a:t>reo</a:t>
            </a:r>
            <a:r>
              <a:rPr lang="pl-PL" dirty="0" smtClean="0"/>
              <a:t>).</a:t>
            </a:r>
            <a:r>
              <a:rPr lang="pl-PL" i="1" dirty="0" smtClean="0"/>
              <a:t> 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PUNKT WYJŚCIA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u="sng" dirty="0" smtClean="0"/>
              <a:t>Średniowiecze </a:t>
            </a:r>
            <a:r>
              <a:rPr lang="pl-PL" dirty="0" smtClean="0"/>
              <a:t>– siła tradycji, dogmat prawa niezmiennego, „prawo stare to prawo dobre”, ewolucja poprzez udoskonalanie prawa starego, „powracanie do korzeni…”, </a:t>
            </a:r>
            <a:br>
              <a:rPr lang="pl-PL" dirty="0" smtClean="0"/>
            </a:br>
            <a:r>
              <a:rPr lang="pl-PL" b="1" dirty="0" smtClean="0"/>
              <a:t>-&gt; dominacja prawa zwyczajowego.</a:t>
            </a:r>
          </a:p>
          <a:p>
            <a:endParaRPr lang="pl-PL" dirty="0" smtClean="0"/>
          </a:p>
          <a:p>
            <a:r>
              <a:rPr lang="pl-PL" u="sng" dirty="0" smtClean="0"/>
              <a:t>Oświecenie </a:t>
            </a:r>
            <a:r>
              <a:rPr lang="pl-PL" dirty="0" smtClean="0"/>
              <a:t>– afirmacja rozumu, kult wiedzy ścisłej, odrzucenie starego ładu, wiek reformy i rewolucji, wprowadzanie zupełnie nowych regulacji, biegunka legislacyjna </a:t>
            </a:r>
            <a:br>
              <a:rPr lang="pl-PL" dirty="0" smtClean="0"/>
            </a:br>
            <a:r>
              <a:rPr lang="pl-PL" b="1" dirty="0" smtClean="0"/>
              <a:t>-&gt; dominacja prawa stanowionego (kodyfikacje).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PRZEMIANY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Doktryna prawa natury. </a:t>
            </a:r>
          </a:p>
          <a:p>
            <a:r>
              <a:rPr lang="pl-PL" dirty="0" smtClean="0"/>
              <a:t>Filozofia Oświecenia. </a:t>
            </a:r>
            <a:r>
              <a:rPr lang="pl-PL" sz="3200" dirty="0" smtClean="0"/>
              <a:t>Podstawowe hasła ideologii : sekularyzacja, racjonalizm, humanizm.</a:t>
            </a:r>
          </a:p>
          <a:p>
            <a:endParaRPr lang="pl-PL" sz="3200" dirty="0" smtClean="0"/>
          </a:p>
          <a:p>
            <a:r>
              <a:rPr lang="pl-PL" dirty="0" smtClean="0"/>
              <a:t>Ruch kodyfikacyjny. </a:t>
            </a:r>
            <a:endParaRPr lang="pl-PL" sz="3200" dirty="0" smtClean="0"/>
          </a:p>
          <a:p>
            <a:r>
              <a:rPr lang="pl-PL" dirty="0" smtClean="0"/>
              <a:t>Humanitaryzm w prawie karnym. </a:t>
            </a:r>
            <a:endParaRPr lang="pl-PL" sz="32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r>
              <a:rPr lang="pl-PL" dirty="0" smtClean="0"/>
              <a:t>DOKTYNA PRAWA NATURY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4000" dirty="0" smtClean="0"/>
              <a:t>Czołowi przedstawiciele: </a:t>
            </a:r>
          </a:p>
          <a:p>
            <a:pPr>
              <a:buNone/>
            </a:pPr>
            <a:r>
              <a:rPr lang="pl-PL" sz="2400" dirty="0" smtClean="0"/>
              <a:t>(wcześniej - Cycero, św. Tomasz, hiszpańscy teologowie z XV w.) </a:t>
            </a:r>
          </a:p>
          <a:p>
            <a:r>
              <a:rPr lang="pl-PL" sz="4000" dirty="0" smtClean="0"/>
              <a:t>Hugo Grocjusz (1583-1645)</a:t>
            </a:r>
          </a:p>
          <a:p>
            <a:pPr>
              <a:buNone/>
            </a:pPr>
            <a:r>
              <a:rPr lang="pl-PL" sz="4000" i="1" dirty="0" smtClean="0"/>
              <a:t>			De </a:t>
            </a:r>
            <a:r>
              <a:rPr lang="pl-PL" sz="4000" i="1" dirty="0" err="1" smtClean="0"/>
              <a:t>iure</a:t>
            </a:r>
            <a:r>
              <a:rPr lang="pl-PL" sz="4000" i="1" dirty="0" smtClean="0"/>
              <a:t> </a:t>
            </a:r>
            <a:r>
              <a:rPr lang="pl-PL" sz="4000" i="1" dirty="0" err="1" smtClean="0"/>
              <a:t>belli</a:t>
            </a:r>
            <a:r>
              <a:rPr lang="pl-PL" sz="4000" i="1" dirty="0" smtClean="0"/>
              <a:t> et </a:t>
            </a:r>
            <a:r>
              <a:rPr lang="pl-PL" sz="4000" i="1" dirty="0" err="1" smtClean="0"/>
              <a:t>pacis</a:t>
            </a:r>
            <a:r>
              <a:rPr lang="pl-PL" sz="4000" i="1" dirty="0" smtClean="0"/>
              <a:t> </a:t>
            </a:r>
            <a:r>
              <a:rPr lang="pl-PL" sz="4000" dirty="0" smtClean="0"/>
              <a:t>(1625)</a:t>
            </a:r>
          </a:p>
          <a:p>
            <a:r>
              <a:rPr lang="pl-PL" sz="4000" dirty="0" smtClean="0"/>
              <a:t>Samuel </a:t>
            </a:r>
            <a:r>
              <a:rPr lang="pl-PL" sz="4000" dirty="0" err="1" smtClean="0"/>
              <a:t>Puffendorf</a:t>
            </a:r>
            <a:r>
              <a:rPr lang="pl-PL" sz="4000" dirty="0" smtClean="0"/>
              <a:t> (1632-1694)</a:t>
            </a:r>
          </a:p>
          <a:p>
            <a:pPr>
              <a:buNone/>
            </a:pPr>
            <a:r>
              <a:rPr lang="pl-PL" sz="4000" i="1" dirty="0" smtClean="0"/>
              <a:t>			De </a:t>
            </a:r>
            <a:r>
              <a:rPr lang="pl-PL" sz="4000" i="1" dirty="0" err="1" smtClean="0"/>
              <a:t>iure</a:t>
            </a:r>
            <a:r>
              <a:rPr lang="pl-PL" sz="4000" i="1" dirty="0" smtClean="0"/>
              <a:t> </a:t>
            </a:r>
            <a:r>
              <a:rPr lang="pl-PL" sz="4000" i="1" dirty="0" err="1" smtClean="0"/>
              <a:t>naturae</a:t>
            </a:r>
            <a:r>
              <a:rPr lang="pl-PL" sz="4000" i="1" dirty="0" smtClean="0"/>
              <a:t> </a:t>
            </a:r>
            <a:r>
              <a:rPr lang="pl-PL" sz="4000" dirty="0" smtClean="0"/>
              <a:t>(1672)</a:t>
            </a:r>
            <a:endParaRPr lang="pl-PL" sz="4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DOKTRYNA – ETAPY ROZWOJU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Absolutne prawo natury – oderwana od praktyki spekulacja filozoficzna; podręczniki naturalnej sprawiedliwości. „Prawo dla filozofów”. </a:t>
            </a:r>
          </a:p>
          <a:p>
            <a:pPr marL="514350" indent="-514350">
              <a:buAutoNum type="arabicPeriod"/>
            </a:pPr>
            <a:r>
              <a:rPr lang="pl-PL" dirty="0" smtClean="0"/>
              <a:t>Względne prawo natury – przenikanie do praktyki; czynnik służący przebudowie/ocenie istniejącego prawa wg kryteriów rozumu, praw moralnych, naturalnej sprawiedliwości. „Filozofia dla prawników”.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/>
          <a:lstStyle/>
          <a:p>
            <a:r>
              <a:rPr lang="pl-PL" dirty="0" smtClean="0"/>
              <a:t>DOKTRYNA PRAWA NATURY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Prawa uniwersalne. Wartości absolutne. </a:t>
            </a:r>
          </a:p>
          <a:p>
            <a:r>
              <a:rPr lang="pl-PL" dirty="0" smtClean="0"/>
              <a:t>Oparcie praw na naturze człowieka (prawa przyrody), a nie na religii. </a:t>
            </a:r>
          </a:p>
          <a:p>
            <a:r>
              <a:rPr lang="pl-PL" dirty="0" smtClean="0"/>
              <a:t>Przyrodzone prawa człowieka. </a:t>
            </a:r>
          </a:p>
          <a:p>
            <a:r>
              <a:rPr lang="pl-PL" dirty="0" smtClean="0"/>
              <a:t>Sekularyzacja prawa naturalnego. </a:t>
            </a:r>
          </a:p>
          <a:p>
            <a:r>
              <a:rPr lang="pl-PL" dirty="0" smtClean="0"/>
              <a:t>Równość i wolność</a:t>
            </a:r>
            <a:r>
              <a:rPr lang="pl-PL" i="1" dirty="0" smtClean="0"/>
              <a:t>.</a:t>
            </a:r>
            <a:r>
              <a:rPr lang="pl-PL" dirty="0" smtClean="0"/>
              <a:t> </a:t>
            </a:r>
          </a:p>
          <a:p>
            <a:r>
              <a:rPr lang="pl-PL" dirty="0" smtClean="0"/>
              <a:t>Celowość prawa karnego, racjonalizacja kary.  </a:t>
            </a:r>
          </a:p>
          <a:p>
            <a:r>
              <a:rPr lang="pl-PL" dirty="0" smtClean="0"/>
              <a:t>Krytyka zastanych instytucji prawnych.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NATURY - (</a:t>
            </a:r>
            <a:r>
              <a:rPr lang="pl-PL" dirty="0" err="1" smtClean="0"/>
              <a:t>NAJ,NAJ</a:t>
            </a:r>
            <a:r>
              <a:rPr lang="pl-PL" dirty="0" smtClean="0"/>
              <a:t>) TEZY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Prawo cywilne -&gt;&gt; </a:t>
            </a:r>
          </a:p>
          <a:p>
            <a:pPr marL="514350" indent="-514350">
              <a:buNone/>
            </a:pPr>
            <a:r>
              <a:rPr lang="pl-PL" dirty="0" smtClean="0"/>
              <a:t>EGALITARYZM I LIBERALIZM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2. Prawo karne -&gt;&gt; </a:t>
            </a:r>
          </a:p>
          <a:p>
            <a:pPr>
              <a:buNone/>
            </a:pPr>
            <a:r>
              <a:rPr lang="pl-PL" dirty="0" smtClean="0"/>
              <a:t>HUMANIZM </a:t>
            </a:r>
          </a:p>
          <a:p>
            <a:pPr>
              <a:buNone/>
            </a:pPr>
            <a:r>
              <a:rPr lang="pl-PL" dirty="0" smtClean="0"/>
              <a:t>I BEZPIECZEŃSTWO PRAWNE JEDNOSTKI </a:t>
            </a:r>
          </a:p>
          <a:p>
            <a:endParaRPr lang="pl-PL" dirty="0" smtClean="0"/>
          </a:p>
        </p:txBody>
      </p:sp>
      <p:pic>
        <p:nvPicPr>
          <p:cNvPr id="4" name="Obraz 3" descr="200px-Michiel_Jansz_van_Mierevelt_-_Hugo_Groti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1785926"/>
            <a:ext cx="2540000" cy="302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/>
          <a:lstStyle/>
          <a:p>
            <a:r>
              <a:rPr lang="pl-PL" dirty="0" smtClean="0"/>
              <a:t>PRAWO NATURY – TEZY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dirty="0" smtClean="0"/>
              <a:t>Najważniejsze tezy: </a:t>
            </a:r>
            <a:r>
              <a:rPr lang="pl-PL" b="1" i="1" u="sng" dirty="0" smtClean="0"/>
              <a:t>równość i wolność</a:t>
            </a:r>
            <a:r>
              <a:rPr lang="pl-PL" dirty="0" smtClean="0"/>
              <a:t>, a nadto:</a:t>
            </a:r>
          </a:p>
          <a:p>
            <a:pPr marL="514350" indent="-514350"/>
            <a:r>
              <a:rPr lang="pl-PL" dirty="0" smtClean="0"/>
              <a:t>Zasada nienaruszalności własności prywatnej, </a:t>
            </a:r>
          </a:p>
          <a:p>
            <a:pPr marL="514350" indent="-514350"/>
            <a:r>
              <a:rPr lang="pl-PL" dirty="0" smtClean="0"/>
              <a:t>Obowiązek wynagrodzenia wyrządzonej szkody,</a:t>
            </a:r>
          </a:p>
          <a:p>
            <a:pPr marL="514350" indent="-514350"/>
            <a:r>
              <a:rPr lang="pl-PL" dirty="0" smtClean="0"/>
              <a:t>Dotrzymywanie umów (</a:t>
            </a:r>
            <a:r>
              <a:rPr lang="pl-PL" i="1" dirty="0" smtClean="0"/>
              <a:t>pacta </a:t>
            </a:r>
            <a:r>
              <a:rPr lang="pl-PL" i="1" dirty="0" err="1" smtClean="0"/>
              <a:t>sunt</a:t>
            </a:r>
            <a:r>
              <a:rPr lang="pl-PL" i="1" dirty="0" smtClean="0"/>
              <a:t> </a:t>
            </a:r>
            <a:r>
              <a:rPr lang="pl-PL" i="1" dirty="0" err="1" smtClean="0"/>
              <a:t>servanda</a:t>
            </a:r>
            <a:r>
              <a:rPr lang="pl-PL" dirty="0" smtClean="0"/>
              <a:t>), </a:t>
            </a:r>
          </a:p>
          <a:p>
            <a:pPr marL="514350" indent="-514350"/>
            <a:r>
              <a:rPr lang="pl-PL" dirty="0" smtClean="0"/>
              <a:t>Obowiązek ukarania sprawcy przestępstwa.  </a:t>
            </a:r>
          </a:p>
          <a:p>
            <a:pPr marL="514350" indent="-514350">
              <a:buNone/>
            </a:pPr>
            <a:r>
              <a:rPr lang="pl-PL" i="1" dirty="0" smtClean="0"/>
              <a:t>Z tych zasad można wyprowadzić inne normy.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UNIWERSYTETY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Dotąd nauczano jedynie prawa rzymskiego i kanonicznego. </a:t>
            </a:r>
          </a:p>
          <a:p>
            <a:r>
              <a:rPr lang="pl-PL" dirty="0" smtClean="0"/>
              <a:t>Pierwsze katedry praw narodowych – Uppsala (1620), Paryż (1679), Halle i </a:t>
            </a:r>
            <a:r>
              <a:rPr lang="pl-PL" dirty="0" err="1" smtClean="0"/>
              <a:t>Wirtemberga</a:t>
            </a:r>
            <a:r>
              <a:rPr lang="pl-PL" dirty="0" smtClean="0"/>
              <a:t> (1707).</a:t>
            </a:r>
          </a:p>
          <a:p>
            <a:r>
              <a:rPr lang="pl-PL" dirty="0" smtClean="0"/>
              <a:t>Pierwsza katedra prawa natury – Heidelberg (1661) – Samuel </a:t>
            </a:r>
            <a:r>
              <a:rPr lang="pl-PL" dirty="0" err="1" smtClean="0"/>
              <a:t>Puffendorf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</TotalTime>
  <Words>505</Words>
  <Application>Microsoft Office PowerPoint</Application>
  <PresentationFormat>Pokaz na ekranie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POWSZECHNA HISTORIA PRAWA  - Oświecenie (doktryna prawa natury, ruch kodyfikacyjny, szkoła humanitarna)</vt:lpstr>
      <vt:lpstr>PUNKT WYJŚCIA</vt:lpstr>
      <vt:lpstr>ŹRÓDŁA PRZEMIANY</vt:lpstr>
      <vt:lpstr>DOKTYNA PRAWA NATURY</vt:lpstr>
      <vt:lpstr>DOKTRYNA – ETAPY ROZWOJU</vt:lpstr>
      <vt:lpstr>DOKTRYNA PRAWA NATURY</vt:lpstr>
      <vt:lpstr>PRAWO NATURY - (NAJ,NAJ) TEZY</vt:lpstr>
      <vt:lpstr>PRAWO NATURY – TEZY</vt:lpstr>
      <vt:lpstr>UNIWERSYTETY</vt:lpstr>
      <vt:lpstr>RUCH KODYFIKACYJNY</vt:lpstr>
      <vt:lpstr>ZAŁOŻENIA RUCHU KODYFIKACYJNEGO</vt:lpstr>
      <vt:lpstr>SZKOŁA HUMANITARNA</vt:lpstr>
      <vt:lpstr>PROGRAM SZKOŁY HUMANITARNEJ</vt:lpstr>
      <vt:lpstr>PROGRAM SZKOŁY HUMANITARNEJ</vt:lpstr>
      <vt:lpstr>PROGRAM SZKOŁY HUMANITARNEJ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JH</dc:creator>
  <cp:lastModifiedBy>jan.halberda</cp:lastModifiedBy>
  <cp:revision>97</cp:revision>
  <dcterms:created xsi:type="dcterms:W3CDTF">2008-10-10T13:08:16Z</dcterms:created>
  <dcterms:modified xsi:type="dcterms:W3CDTF">2012-01-21T13:48:36Z</dcterms:modified>
</cp:coreProperties>
</file>