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89" r:id="rId5"/>
    <p:sldId id="284" r:id="rId6"/>
    <p:sldId id="285" r:id="rId7"/>
    <p:sldId id="262" r:id="rId8"/>
    <p:sldId id="286" r:id="rId9"/>
    <p:sldId id="291" r:id="rId10"/>
    <p:sldId id="263" r:id="rId11"/>
    <p:sldId id="264" r:id="rId12"/>
    <p:sldId id="287" r:id="rId13"/>
    <p:sldId id="265" r:id="rId14"/>
    <p:sldId id="290" r:id="rId15"/>
    <p:sldId id="292" r:id="rId16"/>
    <p:sldId id="293" r:id="rId17"/>
    <p:sldId id="294" r:id="rId18"/>
    <p:sldId id="266" r:id="rId19"/>
    <p:sldId id="268" r:id="rId20"/>
    <p:sldId id="269" r:id="rId21"/>
    <p:sldId id="270" r:id="rId22"/>
    <p:sldId id="271" r:id="rId23"/>
    <p:sldId id="272" r:id="rId24"/>
    <p:sldId id="288" r:id="rId25"/>
    <p:sldId id="273" r:id="rId26"/>
    <p:sldId id="274" r:id="rId27"/>
    <p:sldId id="275" r:id="rId2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277DC-A743-451C-9093-DBE8D4F7DF2F}" type="datetimeFigureOut">
              <a:rPr lang="pl-PL" smtClean="0"/>
              <a:pPr/>
              <a:t>2012-10-30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79FA-31C6-4FFC-B6E3-EFDAAC62AB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277DC-A743-451C-9093-DBE8D4F7DF2F}" type="datetimeFigureOut">
              <a:rPr lang="pl-PL" smtClean="0"/>
              <a:pPr/>
              <a:t>2012-10-30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79FA-31C6-4FFC-B6E3-EFDAAC62AB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277DC-A743-451C-9093-DBE8D4F7DF2F}" type="datetimeFigureOut">
              <a:rPr lang="pl-PL" smtClean="0"/>
              <a:pPr/>
              <a:t>2012-10-30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79FA-31C6-4FFC-B6E3-EFDAAC62AB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277DC-A743-451C-9093-DBE8D4F7DF2F}" type="datetimeFigureOut">
              <a:rPr lang="pl-PL" smtClean="0"/>
              <a:pPr/>
              <a:t>2012-10-30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79FA-31C6-4FFC-B6E3-EFDAAC62AB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277DC-A743-451C-9093-DBE8D4F7DF2F}" type="datetimeFigureOut">
              <a:rPr lang="pl-PL" smtClean="0"/>
              <a:pPr/>
              <a:t>2012-10-30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79FA-31C6-4FFC-B6E3-EFDAAC62AB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277DC-A743-451C-9093-DBE8D4F7DF2F}" type="datetimeFigureOut">
              <a:rPr lang="pl-PL" smtClean="0"/>
              <a:pPr/>
              <a:t>2012-10-30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79FA-31C6-4FFC-B6E3-EFDAAC62AB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277DC-A743-451C-9093-DBE8D4F7DF2F}" type="datetimeFigureOut">
              <a:rPr lang="pl-PL" smtClean="0"/>
              <a:pPr/>
              <a:t>2012-10-30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79FA-31C6-4FFC-B6E3-EFDAAC62AB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277DC-A743-451C-9093-DBE8D4F7DF2F}" type="datetimeFigureOut">
              <a:rPr lang="pl-PL" smtClean="0"/>
              <a:pPr/>
              <a:t>2012-10-30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79FA-31C6-4FFC-B6E3-EFDAAC62AB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277DC-A743-451C-9093-DBE8D4F7DF2F}" type="datetimeFigureOut">
              <a:rPr lang="pl-PL" smtClean="0"/>
              <a:pPr/>
              <a:t>2012-10-30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79FA-31C6-4FFC-B6E3-EFDAAC62AB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277DC-A743-451C-9093-DBE8D4F7DF2F}" type="datetimeFigureOut">
              <a:rPr lang="pl-PL" smtClean="0"/>
              <a:pPr/>
              <a:t>2012-10-30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79FA-31C6-4FFC-B6E3-EFDAAC62AB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277DC-A743-451C-9093-DBE8D4F7DF2F}" type="datetimeFigureOut">
              <a:rPr lang="pl-PL" smtClean="0"/>
              <a:pPr/>
              <a:t>2012-10-30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79FA-31C6-4FFC-B6E3-EFDAAC62AB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277DC-A743-451C-9093-DBE8D4F7DF2F}" type="datetimeFigureOut">
              <a:rPr lang="pl-PL" smtClean="0"/>
              <a:pPr/>
              <a:t>2012-10-30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C79FA-31C6-4FFC-B6E3-EFDAAC62ABD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Historia </a:t>
            </a:r>
            <a:r>
              <a:rPr lang="pl-PL" dirty="0" err="1" smtClean="0"/>
              <a:t>prawa</a:t>
            </a:r>
            <a:r>
              <a:rPr lang="pl-PL" dirty="0" smtClean="0"/>
              <a:t> w Italii – prawo rzymskie i kanoniczne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Dr Jan Halberda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Prawo kanoniczne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Prawo kanoniczne a prawo kościelne. Zakres regulacji</a:t>
            </a:r>
          </a:p>
          <a:p>
            <a:r>
              <a:rPr lang="pl-PL" dirty="0" smtClean="0"/>
              <a:t>Prawo uniwersalne Kościoła katolickiego (co do zasady takie samo w całej Europie)</a:t>
            </a:r>
          </a:p>
          <a:p>
            <a:r>
              <a:rPr lang="pl-PL" dirty="0" smtClean="0"/>
              <a:t>Prawo „uczone” (doktorat obojga praw)</a:t>
            </a:r>
          </a:p>
          <a:p>
            <a:r>
              <a:rPr lang="pl-PL" dirty="0" smtClean="0"/>
              <a:t>Powiązane z prawem rzymskim (</a:t>
            </a:r>
            <a:r>
              <a:rPr lang="pl-PL" i="1" dirty="0" err="1" smtClean="0"/>
              <a:t>Ecclesia</a:t>
            </a:r>
            <a:r>
              <a:rPr lang="pl-PL" i="1" dirty="0" smtClean="0"/>
              <a:t> </a:t>
            </a:r>
            <a:r>
              <a:rPr lang="pl-PL" i="1" dirty="0" err="1" smtClean="0"/>
              <a:t>vivit</a:t>
            </a:r>
            <a:r>
              <a:rPr lang="pl-PL" i="1" dirty="0" smtClean="0"/>
              <a:t> </a:t>
            </a:r>
            <a:r>
              <a:rPr lang="pl-PL" i="1" dirty="0" err="1" smtClean="0"/>
              <a:t>lege</a:t>
            </a:r>
            <a:r>
              <a:rPr lang="pl-PL" i="1" dirty="0" smtClean="0"/>
              <a:t> </a:t>
            </a:r>
            <a:r>
              <a:rPr lang="pl-PL" i="1" dirty="0" err="1" smtClean="0"/>
              <a:t>romana</a:t>
            </a:r>
            <a:r>
              <a:rPr lang="pl-PL" i="1" dirty="0" smtClean="0"/>
              <a:t> </a:t>
            </a:r>
            <a:r>
              <a:rPr lang="pl-PL" dirty="0" smtClean="0"/>
              <a:t>– zasada personalności)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Prawo kanoniczne - źródła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„Prawo stare”</a:t>
            </a:r>
          </a:p>
          <a:p>
            <a:endParaRPr lang="pl-PL" dirty="0" smtClean="0"/>
          </a:p>
          <a:p>
            <a:r>
              <a:rPr lang="pl-PL" dirty="0" smtClean="0"/>
              <a:t>[Stary Testament - </a:t>
            </a:r>
            <a:r>
              <a:rPr lang="pl-PL" i="1" dirty="0" err="1" smtClean="0"/>
              <a:t>fons</a:t>
            </a:r>
            <a:r>
              <a:rPr lang="pl-PL" i="1" dirty="0" smtClean="0"/>
              <a:t> </a:t>
            </a:r>
            <a:r>
              <a:rPr lang="pl-PL" i="1" dirty="0" err="1" smtClean="0"/>
              <a:t>exemplaris</a:t>
            </a:r>
            <a:r>
              <a:rPr lang="pl-PL" dirty="0" smtClean="0"/>
              <a:t>] Nowy Testament, pisma Ojców i Doktorów kościoła, ustawodawstwo synodalne</a:t>
            </a:r>
          </a:p>
          <a:p>
            <a:r>
              <a:rPr lang="pl-PL" dirty="0" smtClean="0"/>
              <a:t>Zbiory prywatne – kolekcja Pseudo-Izydora (</a:t>
            </a:r>
            <a:r>
              <a:rPr lang="pl-PL" dirty="0" err="1" smtClean="0"/>
              <a:t>poł</a:t>
            </a:r>
            <a:r>
              <a:rPr lang="pl-PL" dirty="0" smtClean="0"/>
              <a:t>. IX w.), zbiór Burcharda z Wormacji (1012), Iwona z Chartres (</a:t>
            </a:r>
            <a:r>
              <a:rPr lang="pl-PL" i="1" dirty="0" err="1" smtClean="0"/>
              <a:t>Collectio</a:t>
            </a:r>
            <a:r>
              <a:rPr lang="pl-PL" i="1" dirty="0" smtClean="0"/>
              <a:t> </a:t>
            </a:r>
            <a:r>
              <a:rPr lang="pl-PL" i="1" dirty="0" err="1" smtClean="0"/>
              <a:t>Tripartita</a:t>
            </a:r>
            <a:r>
              <a:rPr lang="pl-PL" dirty="0" smtClean="0"/>
              <a:t>)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Prawo kanoniczne - źródła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„Prawo nowe”</a:t>
            </a:r>
          </a:p>
          <a:p>
            <a:endParaRPr lang="pl-PL" dirty="0" smtClean="0"/>
          </a:p>
          <a:p>
            <a:r>
              <a:rPr lang="pl-PL" u="sng" dirty="0" smtClean="0"/>
              <a:t>Dekret Gracjana </a:t>
            </a:r>
            <a:r>
              <a:rPr lang="pl-PL" dirty="0" smtClean="0"/>
              <a:t>= </a:t>
            </a:r>
            <a:r>
              <a:rPr lang="pl-PL" i="1" dirty="0" err="1" smtClean="0"/>
              <a:t>Concordantia</a:t>
            </a:r>
            <a:r>
              <a:rPr lang="pl-PL" i="1" dirty="0" smtClean="0"/>
              <a:t> </a:t>
            </a:r>
            <a:r>
              <a:rPr lang="pl-PL" i="1" dirty="0" err="1" smtClean="0"/>
              <a:t>discordantium</a:t>
            </a:r>
            <a:r>
              <a:rPr lang="pl-PL" i="1" dirty="0" smtClean="0"/>
              <a:t> </a:t>
            </a:r>
            <a:r>
              <a:rPr lang="pl-PL" i="1" dirty="0" err="1" smtClean="0"/>
              <a:t>canonum</a:t>
            </a:r>
            <a:r>
              <a:rPr lang="pl-PL" i="1" dirty="0" smtClean="0"/>
              <a:t> </a:t>
            </a:r>
            <a:r>
              <a:rPr lang="pl-PL" dirty="0" smtClean="0"/>
              <a:t>(I </a:t>
            </a:r>
            <a:r>
              <a:rPr lang="pl-PL" dirty="0" err="1" smtClean="0"/>
              <a:t>poł</a:t>
            </a:r>
            <a:r>
              <a:rPr lang="pl-PL" dirty="0" smtClean="0"/>
              <a:t>. XII w.), </a:t>
            </a:r>
            <a:r>
              <a:rPr lang="pl-PL" dirty="0" err="1" smtClean="0"/>
              <a:t>dekretyści</a:t>
            </a:r>
            <a:r>
              <a:rPr lang="pl-PL" dirty="0" smtClean="0"/>
              <a:t> (</a:t>
            </a:r>
            <a:r>
              <a:rPr lang="pl-PL" dirty="0" err="1" smtClean="0"/>
              <a:t>Paucapalea</a:t>
            </a:r>
            <a:r>
              <a:rPr lang="pl-PL" dirty="0" smtClean="0"/>
              <a:t>, </a:t>
            </a:r>
            <a:r>
              <a:rPr lang="pl-PL" dirty="0" err="1" smtClean="0"/>
              <a:t>Rolandus</a:t>
            </a:r>
            <a:r>
              <a:rPr lang="pl-PL" dirty="0" smtClean="0"/>
              <a:t>, </a:t>
            </a:r>
            <a:r>
              <a:rPr lang="pl-PL" dirty="0" err="1" smtClean="0"/>
              <a:t>Rufinus</a:t>
            </a:r>
            <a:r>
              <a:rPr lang="pl-PL" dirty="0" smtClean="0"/>
              <a:t>, Jan </a:t>
            </a:r>
            <a:r>
              <a:rPr lang="pl-PL" dirty="0" err="1" smtClean="0"/>
              <a:t>Teutonicus</a:t>
            </a:r>
            <a:r>
              <a:rPr lang="pl-PL" dirty="0" smtClean="0"/>
              <a:t>)</a:t>
            </a:r>
          </a:p>
          <a:p>
            <a:r>
              <a:rPr lang="pl-PL" dirty="0" smtClean="0"/>
              <a:t>Dekretały, dekretaliści; zbiór Bernarda z </a:t>
            </a:r>
            <a:r>
              <a:rPr lang="pl-PL" dirty="0" err="1" smtClean="0"/>
              <a:t>Pawii</a:t>
            </a:r>
            <a:r>
              <a:rPr lang="pl-PL" dirty="0" smtClean="0"/>
              <a:t> (schyłek XII w.) – schemat </a:t>
            </a:r>
            <a:r>
              <a:rPr lang="pl-PL" i="1" dirty="0" err="1" smtClean="0">
                <a:solidFill>
                  <a:srgbClr val="FF0000"/>
                </a:solidFill>
              </a:rPr>
              <a:t>iudex</a:t>
            </a:r>
            <a:r>
              <a:rPr lang="pl-PL" i="1" dirty="0" smtClean="0">
                <a:solidFill>
                  <a:srgbClr val="FF0000"/>
                </a:solidFill>
              </a:rPr>
              <a:t>, </a:t>
            </a:r>
            <a:r>
              <a:rPr lang="pl-PL" i="1" dirty="0" err="1" smtClean="0">
                <a:solidFill>
                  <a:srgbClr val="FF0000"/>
                </a:solidFill>
              </a:rPr>
              <a:t>iudicium</a:t>
            </a:r>
            <a:r>
              <a:rPr lang="pl-PL" i="1" dirty="0" smtClean="0">
                <a:solidFill>
                  <a:srgbClr val="FF0000"/>
                </a:solidFill>
              </a:rPr>
              <a:t>, </a:t>
            </a:r>
            <a:r>
              <a:rPr lang="pl-PL" i="1" dirty="0" err="1" smtClean="0">
                <a:solidFill>
                  <a:srgbClr val="FF0000"/>
                </a:solidFill>
              </a:rPr>
              <a:t>clerus</a:t>
            </a:r>
            <a:r>
              <a:rPr lang="pl-PL" i="1" dirty="0" smtClean="0">
                <a:solidFill>
                  <a:srgbClr val="FF0000"/>
                </a:solidFill>
              </a:rPr>
              <a:t>, </a:t>
            </a:r>
            <a:r>
              <a:rPr lang="pl-PL" i="1" dirty="0" err="1" smtClean="0">
                <a:solidFill>
                  <a:srgbClr val="FF0000"/>
                </a:solidFill>
              </a:rPr>
              <a:t>conubia</a:t>
            </a:r>
            <a:r>
              <a:rPr lang="pl-PL" i="1" dirty="0" smtClean="0">
                <a:solidFill>
                  <a:srgbClr val="FF0000"/>
                </a:solidFill>
              </a:rPr>
              <a:t>, </a:t>
            </a:r>
            <a:r>
              <a:rPr lang="pl-PL" i="1" dirty="0" err="1" smtClean="0">
                <a:solidFill>
                  <a:srgbClr val="FF0000"/>
                </a:solidFill>
              </a:rPr>
              <a:t>crimen</a:t>
            </a:r>
            <a:r>
              <a:rPr lang="pl-PL" i="1" dirty="0" smtClean="0">
                <a:solidFill>
                  <a:srgbClr val="FF0000"/>
                </a:solidFill>
              </a:rPr>
              <a:t>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/>
              <a:t>Corpus </a:t>
            </a:r>
            <a:r>
              <a:rPr lang="pl-PL" i="1" dirty="0" err="1" smtClean="0"/>
              <a:t>Iuris</a:t>
            </a:r>
            <a:r>
              <a:rPr lang="pl-PL" i="1" dirty="0" smtClean="0"/>
              <a:t> </a:t>
            </a:r>
            <a:r>
              <a:rPr lang="pl-PL" i="1" dirty="0" err="1" smtClean="0"/>
              <a:t>Canonici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Dekret Gracjana</a:t>
            </a:r>
          </a:p>
          <a:p>
            <a:r>
              <a:rPr lang="pl-PL" dirty="0" smtClean="0"/>
              <a:t>Dekretały Grzegorza IX (Rajmund z </a:t>
            </a:r>
            <a:r>
              <a:rPr lang="pl-PL" dirty="0" err="1" smtClean="0"/>
              <a:t>Pennaforte</a:t>
            </a:r>
            <a:r>
              <a:rPr lang="pl-PL" dirty="0" smtClean="0"/>
              <a:t>, 1234), podział na 5 części, ekskluzywny</a:t>
            </a:r>
          </a:p>
          <a:p>
            <a:r>
              <a:rPr lang="pl-PL" i="1" dirty="0" smtClean="0"/>
              <a:t>Liber Sextus </a:t>
            </a:r>
            <a:r>
              <a:rPr lang="pl-PL" dirty="0" smtClean="0"/>
              <a:t>Bonifacego VIII (1298)</a:t>
            </a:r>
          </a:p>
          <a:p>
            <a:r>
              <a:rPr lang="pl-PL" i="1" dirty="0" err="1" smtClean="0"/>
              <a:t>Clementinae</a:t>
            </a:r>
            <a:r>
              <a:rPr lang="pl-PL" i="1" dirty="0" smtClean="0"/>
              <a:t> </a:t>
            </a:r>
            <a:r>
              <a:rPr lang="pl-PL" dirty="0" smtClean="0"/>
              <a:t>Klemensa V (pocz. XIV w.) </a:t>
            </a:r>
            <a:endParaRPr lang="pl-PL" i="1" dirty="0" smtClean="0"/>
          </a:p>
          <a:p>
            <a:r>
              <a:rPr lang="pl-PL" i="1" dirty="0" err="1" smtClean="0"/>
              <a:t>Extravagantes</a:t>
            </a:r>
            <a:r>
              <a:rPr lang="pl-PL" i="1" dirty="0" smtClean="0"/>
              <a:t> </a:t>
            </a:r>
            <a:r>
              <a:rPr lang="pl-PL" i="1" dirty="0" err="1" smtClean="0"/>
              <a:t>Joannis</a:t>
            </a:r>
            <a:r>
              <a:rPr lang="pl-PL" i="1" dirty="0" smtClean="0"/>
              <a:t> </a:t>
            </a:r>
            <a:r>
              <a:rPr lang="pl-PL" i="1" dirty="0" err="1" smtClean="0"/>
              <a:t>Papae</a:t>
            </a:r>
            <a:r>
              <a:rPr lang="pl-PL" i="1" dirty="0" smtClean="0"/>
              <a:t> XXII </a:t>
            </a:r>
            <a:r>
              <a:rPr lang="pl-PL" dirty="0" smtClean="0"/>
              <a:t>(</a:t>
            </a:r>
            <a:r>
              <a:rPr lang="pl-PL" dirty="0" err="1" smtClean="0"/>
              <a:t>pocz.XIV</a:t>
            </a:r>
            <a:r>
              <a:rPr lang="pl-PL" dirty="0" smtClean="0"/>
              <a:t> w.), </a:t>
            </a:r>
            <a:r>
              <a:rPr lang="pl-PL" i="1" dirty="0" err="1" smtClean="0"/>
              <a:t>Extravagantes</a:t>
            </a:r>
            <a:r>
              <a:rPr lang="pl-PL" i="1" dirty="0" smtClean="0"/>
              <a:t> </a:t>
            </a:r>
            <a:r>
              <a:rPr lang="pl-PL" i="1" dirty="0" err="1" smtClean="0"/>
              <a:t>communes</a:t>
            </a:r>
            <a:r>
              <a:rPr lang="pl-PL" i="1" dirty="0" smtClean="0"/>
              <a:t> </a:t>
            </a:r>
            <a:r>
              <a:rPr lang="pl-PL" dirty="0" smtClean="0"/>
              <a:t>(wyd. XVI w.),</a:t>
            </a:r>
          </a:p>
          <a:p>
            <a:r>
              <a:rPr lang="pl-PL" dirty="0" smtClean="0"/>
              <a:t>= </a:t>
            </a:r>
            <a:r>
              <a:rPr lang="pl-PL" i="1" dirty="0" err="1" smtClean="0"/>
              <a:t>CICan</a:t>
            </a:r>
            <a:r>
              <a:rPr lang="pl-PL" i="1" dirty="0" smtClean="0"/>
              <a:t>. </a:t>
            </a:r>
            <a:r>
              <a:rPr lang="pl-PL" dirty="0" smtClean="0"/>
              <a:t>/ </a:t>
            </a:r>
            <a:r>
              <a:rPr lang="pl-PL" dirty="0" err="1" smtClean="0"/>
              <a:t>breve</a:t>
            </a:r>
            <a:r>
              <a:rPr lang="pl-PL" dirty="0" smtClean="0"/>
              <a:t> Grzegorza XIII z 1580 r.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Dorobek kanonistyki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Rewolucja papieska (XII w.): </a:t>
            </a:r>
          </a:p>
          <a:p>
            <a:r>
              <a:rPr lang="pl-PL" dirty="0" smtClean="0"/>
              <a:t>Idea rządów </a:t>
            </a:r>
            <a:r>
              <a:rPr lang="pl-PL" dirty="0" err="1" smtClean="0"/>
              <a:t>prawa</a:t>
            </a:r>
            <a:r>
              <a:rPr lang="pl-PL" dirty="0" smtClean="0"/>
              <a:t> – prawo jako źródło władzy; zasada państwa </a:t>
            </a:r>
            <a:r>
              <a:rPr lang="pl-PL" dirty="0" err="1" smtClean="0"/>
              <a:t>prawa</a:t>
            </a:r>
            <a:r>
              <a:rPr lang="pl-PL" dirty="0" smtClean="0"/>
              <a:t> </a:t>
            </a:r>
          </a:p>
          <a:p>
            <a:r>
              <a:rPr lang="pl-PL" dirty="0" smtClean="0"/>
              <a:t>Legitymacja do tworzenia </a:t>
            </a:r>
            <a:r>
              <a:rPr lang="pl-PL" dirty="0" err="1" smtClean="0"/>
              <a:t>prawa</a:t>
            </a:r>
            <a:r>
              <a:rPr lang="pl-PL" dirty="0" smtClean="0"/>
              <a:t> jeśli wymagają tego czasy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Wpływ kanonistyki na </a:t>
            </a:r>
            <a:r>
              <a:rPr lang="pl-PL" u="sng" dirty="0" smtClean="0"/>
              <a:t>cywilistykę</a:t>
            </a:r>
            <a:endParaRPr lang="pl-PL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Prawo osobowe małżeńskie (</a:t>
            </a:r>
            <a:r>
              <a:rPr lang="pl-PL" i="1" dirty="0" smtClean="0"/>
              <a:t>consensus </a:t>
            </a:r>
            <a:r>
              <a:rPr lang="pl-PL" i="1" dirty="0" err="1" smtClean="0"/>
              <a:t>facit</a:t>
            </a:r>
            <a:r>
              <a:rPr lang="pl-PL" i="1" dirty="0" smtClean="0"/>
              <a:t> </a:t>
            </a:r>
            <a:r>
              <a:rPr lang="pl-PL" i="1" dirty="0" err="1" smtClean="0"/>
              <a:t>nuptias</a:t>
            </a:r>
            <a:r>
              <a:rPr lang="pl-PL" dirty="0" smtClean="0"/>
              <a:t>)</a:t>
            </a:r>
          </a:p>
          <a:p>
            <a:r>
              <a:rPr lang="pl-PL" dirty="0" smtClean="0"/>
              <a:t>Prawo spadkowe (testament)</a:t>
            </a:r>
          </a:p>
          <a:p>
            <a:r>
              <a:rPr lang="pl-PL" dirty="0" smtClean="0"/>
              <a:t>Prawo zobowiązań (ogólna teoria umów – nie forma, ale </a:t>
            </a:r>
            <a:r>
              <a:rPr lang="pl-PL" dirty="0" err="1" smtClean="0"/>
              <a:t>kauza</a:t>
            </a:r>
            <a:r>
              <a:rPr lang="pl-PL" dirty="0" smtClean="0"/>
              <a:t>, </a:t>
            </a:r>
            <a:r>
              <a:rPr lang="pl-PL" i="1" dirty="0" smtClean="0"/>
              <a:t>pacta </a:t>
            </a:r>
            <a:r>
              <a:rPr lang="pl-PL" i="1" dirty="0" err="1" smtClean="0"/>
              <a:t>sunt</a:t>
            </a:r>
            <a:r>
              <a:rPr lang="pl-PL" i="1" dirty="0" smtClean="0"/>
              <a:t> </a:t>
            </a:r>
            <a:r>
              <a:rPr lang="pl-PL" i="1" dirty="0" err="1" smtClean="0"/>
              <a:t>servanda</a:t>
            </a:r>
            <a:r>
              <a:rPr lang="pl-PL" dirty="0" smtClean="0"/>
              <a:t>;</a:t>
            </a:r>
            <a:r>
              <a:rPr lang="pl-PL" i="1" dirty="0" smtClean="0"/>
              <a:t> </a:t>
            </a:r>
            <a:r>
              <a:rPr lang="pl-PL" dirty="0" smtClean="0"/>
              <a:t>zakaz lichwy i wyzysku)</a:t>
            </a:r>
          </a:p>
          <a:p>
            <a:r>
              <a:rPr lang="pl-PL" dirty="0" smtClean="0"/>
              <a:t>Prawo rzeczowe (własność a posiadanie, ochrona posesoryjna, </a:t>
            </a:r>
            <a:r>
              <a:rPr lang="pl-PL" i="1" dirty="0" err="1" smtClean="0"/>
              <a:t>spoliatus</a:t>
            </a:r>
            <a:r>
              <a:rPr lang="pl-PL" i="1" dirty="0" smtClean="0"/>
              <a:t> </a:t>
            </a:r>
            <a:r>
              <a:rPr lang="pl-PL" i="1" dirty="0" err="1" smtClean="0"/>
              <a:t>ante</a:t>
            </a:r>
            <a:r>
              <a:rPr lang="pl-PL" i="1" dirty="0" smtClean="0"/>
              <a:t> </a:t>
            </a:r>
            <a:r>
              <a:rPr lang="pl-PL" i="1" dirty="0" err="1" smtClean="0"/>
              <a:t>omina</a:t>
            </a:r>
            <a:r>
              <a:rPr lang="pl-PL" i="1" dirty="0" smtClean="0"/>
              <a:t> </a:t>
            </a:r>
            <a:r>
              <a:rPr lang="pl-PL" i="1" dirty="0" err="1" smtClean="0"/>
              <a:t>restituendus</a:t>
            </a:r>
            <a:r>
              <a:rPr lang="pl-PL" dirty="0" smtClean="0"/>
              <a:t>, zasiedzenie – dobra wiara)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Wpływ kanonistyki na </a:t>
            </a:r>
            <a:r>
              <a:rPr lang="pl-PL" u="sng" dirty="0" err="1" smtClean="0"/>
              <a:t>karnistykę</a:t>
            </a:r>
            <a:endParaRPr lang="pl-PL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Koncepcja winy, </a:t>
            </a:r>
          </a:p>
          <a:p>
            <a:r>
              <a:rPr lang="pl-PL" dirty="0" smtClean="0"/>
              <a:t>Subiektywizacja i indywidualizacja odp. karnej, </a:t>
            </a:r>
          </a:p>
          <a:p>
            <a:r>
              <a:rPr lang="pl-PL" dirty="0" smtClean="0"/>
              <a:t>Zwalczanie krwawej zemsty; </a:t>
            </a:r>
          </a:p>
          <a:p>
            <a:r>
              <a:rPr lang="pl-PL" dirty="0" smtClean="0"/>
              <a:t>Sądowe rozstrzyganie sporów; </a:t>
            </a:r>
          </a:p>
          <a:p>
            <a:r>
              <a:rPr lang="pl-PL" dirty="0" smtClean="0"/>
              <a:t>Instytucja azylu;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Wpływ kanonistyki na proces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u="sng" dirty="0" smtClean="0"/>
              <a:t>Proces rzymsko-kanoniczny (cywilny): </a:t>
            </a:r>
          </a:p>
          <a:p>
            <a:r>
              <a:rPr lang="pl-PL" dirty="0" smtClean="0"/>
              <a:t>Kolejność: skarga/dowody/wyrok</a:t>
            </a:r>
          </a:p>
          <a:p>
            <a:r>
              <a:rPr lang="pl-PL" dirty="0" smtClean="0"/>
              <a:t>Pisemność</a:t>
            </a:r>
          </a:p>
          <a:p>
            <a:r>
              <a:rPr lang="pl-PL" dirty="0" smtClean="0"/>
              <a:t>Zakaz ordaliów</a:t>
            </a:r>
          </a:p>
          <a:p>
            <a:pPr>
              <a:buNone/>
            </a:pPr>
            <a:r>
              <a:rPr lang="pl-PL" u="sng" dirty="0" smtClean="0"/>
              <a:t>Proces inkwizycyjny (karny): </a:t>
            </a:r>
          </a:p>
          <a:p>
            <a:r>
              <a:rPr lang="pl-PL" dirty="0" smtClean="0"/>
              <a:t>Ściganie z urzędu (</a:t>
            </a:r>
            <a:r>
              <a:rPr lang="pl-PL" i="1" dirty="0" smtClean="0"/>
              <a:t>ex </a:t>
            </a:r>
            <a:r>
              <a:rPr lang="pl-PL" i="1" dirty="0" err="1" smtClean="0"/>
              <a:t>officio</a:t>
            </a:r>
            <a:r>
              <a:rPr lang="pl-PL" dirty="0" smtClean="0"/>
              <a:t>)</a:t>
            </a:r>
          </a:p>
          <a:p>
            <a:r>
              <a:rPr lang="pl-PL" dirty="0" smtClean="0"/>
              <a:t>Postępowanie dowodowe (świadkowie)</a:t>
            </a:r>
          </a:p>
          <a:p>
            <a:r>
              <a:rPr lang="pl-PL" dirty="0" smtClean="0"/>
              <a:t>Prawda materialna 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Cesarskie ustawy we Włoszech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Promulgacja ustaw w Bolonii. </a:t>
            </a:r>
          </a:p>
          <a:p>
            <a:r>
              <a:rPr lang="pl-PL" dirty="0" smtClean="0"/>
              <a:t>Włączenie ustaw do </a:t>
            </a:r>
            <a:r>
              <a:rPr lang="pl-PL" i="1" dirty="0" err="1" smtClean="0"/>
              <a:t>CICiv</a:t>
            </a:r>
            <a:r>
              <a:rPr lang="pl-PL" i="1" dirty="0" smtClean="0"/>
              <a:t>.</a:t>
            </a:r>
          </a:p>
          <a:p>
            <a:r>
              <a:rPr lang="pl-PL" dirty="0" smtClean="0"/>
              <a:t>Fryderyk II w Królestwie Sycylijskim: </a:t>
            </a:r>
            <a:r>
              <a:rPr lang="pl-PL" i="1" dirty="0" err="1" smtClean="0"/>
              <a:t>Constitutiones</a:t>
            </a:r>
            <a:r>
              <a:rPr lang="pl-PL" i="1" dirty="0" smtClean="0"/>
              <a:t> </a:t>
            </a:r>
            <a:r>
              <a:rPr lang="pl-PL" i="1" dirty="0" err="1" smtClean="0"/>
              <a:t>Regni</a:t>
            </a:r>
            <a:r>
              <a:rPr lang="pl-PL" i="1" dirty="0" smtClean="0"/>
              <a:t> </a:t>
            </a:r>
            <a:r>
              <a:rPr lang="pl-PL" i="1" dirty="0" err="1" smtClean="0"/>
              <a:t>Sicilliae</a:t>
            </a:r>
            <a:r>
              <a:rPr lang="pl-PL" i="1" dirty="0" smtClean="0"/>
              <a:t>, Liber </a:t>
            </a:r>
            <a:r>
              <a:rPr lang="pl-PL" i="1" dirty="0" err="1" smtClean="0"/>
              <a:t>Augustalis</a:t>
            </a:r>
            <a:r>
              <a:rPr lang="pl-PL" i="1" dirty="0" smtClean="0"/>
              <a:t> </a:t>
            </a:r>
            <a:r>
              <a:rPr lang="pl-PL" dirty="0" smtClean="0"/>
              <a:t>(zjazd w </a:t>
            </a:r>
            <a:r>
              <a:rPr lang="pl-PL" dirty="0" err="1" smtClean="0"/>
              <a:t>Melfi</a:t>
            </a:r>
            <a:r>
              <a:rPr lang="pl-PL" dirty="0" smtClean="0"/>
              <a:t>, 1231). „Pierwszy w epoce feudalizmu pomnik prawa świeckiego.” Wyłączał inne źródła, w razie luk stosowanie zatwierdzonego prawa zwyczajowego, posiłkowo prawo rzymskie i </a:t>
            </a:r>
            <a:r>
              <a:rPr lang="pl-PL" dirty="0" err="1" smtClean="0"/>
              <a:t>longobardzkie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/>
          <a:lstStyle/>
          <a:p>
            <a:r>
              <a:rPr lang="pl-PL" dirty="0" smtClean="0"/>
              <a:t>RECEPCJA PRAWA RZYMSKIEGO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Wymiar ogólnoeuropejski zjawiska, ale szczególna intensywność w Rzeszy. </a:t>
            </a:r>
          </a:p>
          <a:p>
            <a:r>
              <a:rPr lang="pl-PL" dirty="0" smtClean="0"/>
              <a:t>Przyczyny materialne i formalne. </a:t>
            </a:r>
          </a:p>
          <a:p>
            <a:r>
              <a:rPr lang="pl-PL" dirty="0" smtClean="0"/>
              <a:t>Recepcja wczesna (od XIII w.) i recepcja właściwa (od II </a:t>
            </a:r>
            <a:r>
              <a:rPr lang="pl-PL" dirty="0" err="1" smtClean="0"/>
              <a:t>poł</a:t>
            </a:r>
            <a:r>
              <a:rPr lang="pl-PL" dirty="0" smtClean="0"/>
              <a:t>. XV w.).</a:t>
            </a:r>
          </a:p>
          <a:p>
            <a:endParaRPr lang="pl-PL" dirty="0" smtClean="0"/>
          </a:p>
          <a:p>
            <a:endParaRPr lang="pl-PL" sz="1100" dirty="0" smtClean="0"/>
          </a:p>
          <a:p>
            <a:endParaRPr lang="pl-PL" sz="1100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Prawa Italii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Między młotem a kowadłem: Włochy to pole rozgrywki między papieżem a cesarzem.</a:t>
            </a:r>
          </a:p>
          <a:p>
            <a:r>
              <a:rPr lang="pl-PL" dirty="0" smtClean="0"/>
              <a:t>Prawo </a:t>
            </a:r>
            <a:r>
              <a:rPr lang="pl-PL" dirty="0" err="1" smtClean="0"/>
              <a:t>longobardzkie</a:t>
            </a:r>
            <a:r>
              <a:rPr lang="pl-PL" dirty="0" smtClean="0"/>
              <a:t> – rozwój prawa lennego. </a:t>
            </a:r>
          </a:p>
          <a:p>
            <a:r>
              <a:rPr lang="pl-PL" dirty="0" smtClean="0"/>
              <a:t>Silne miasta, „nowoczesny biznes”; statuty miejskie.</a:t>
            </a:r>
          </a:p>
          <a:p>
            <a:r>
              <a:rPr lang="pl-PL" dirty="0" smtClean="0"/>
              <a:t>Rozwój prawa rzymskiego i kanonicznego. </a:t>
            </a:r>
          </a:p>
          <a:p>
            <a:r>
              <a:rPr lang="pl-PL" dirty="0" smtClean="0"/>
              <a:t>Ustawodawstwo cesarzy niemieckich.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1. DLACZEGO PRAWO RZYMSKIE? 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PRZYCZYNY MATERIALNE:</a:t>
            </a:r>
          </a:p>
          <a:p>
            <a:pPr>
              <a:buNone/>
            </a:pPr>
            <a:r>
              <a:rPr lang="pl-PL" dirty="0" smtClean="0"/>
              <a:t>- Rozwój gospodarki towarowo-pieniężnej, nowe wymogi obrotu (miasta), </a:t>
            </a:r>
          </a:p>
          <a:p>
            <a:pPr>
              <a:buNone/>
            </a:pPr>
            <a:r>
              <a:rPr lang="pl-PL" dirty="0" smtClean="0"/>
              <a:t>- Usankcjonowanie stosunków feudalnych (kolonat), </a:t>
            </a:r>
          </a:p>
          <a:p>
            <a:pPr>
              <a:buNone/>
            </a:pPr>
            <a:r>
              <a:rPr lang="pl-PL" dirty="0" smtClean="0"/>
              <a:t>- Likwidacja </a:t>
            </a:r>
            <a:r>
              <a:rPr lang="pl-PL" dirty="0" err="1" smtClean="0"/>
              <a:t>partykularyzmów</a:t>
            </a:r>
            <a:r>
              <a:rPr lang="pl-PL" dirty="0" smtClean="0"/>
              <a:t>,</a:t>
            </a:r>
          </a:p>
          <a:p>
            <a:pPr>
              <a:buNone/>
            </a:pPr>
            <a:r>
              <a:rPr lang="pl-PL" dirty="0" smtClean="0"/>
              <a:t>- Likwidacja luk w prawie.  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2. DLACZEGO PRAWO RZYMSKIE?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PRZYCZYNY FORMALNE: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			</a:t>
            </a:r>
          </a:p>
          <a:p>
            <a:pPr>
              <a:buNone/>
            </a:pPr>
            <a:r>
              <a:rPr lang="pl-PL" dirty="0" smtClean="0"/>
              <a:t>			- Koncepcja </a:t>
            </a:r>
            <a:r>
              <a:rPr lang="pl-PL" i="1" dirty="0" smtClean="0"/>
              <a:t>TRANSLATIO IMPERII.</a:t>
            </a:r>
          </a:p>
          <a:p>
            <a:pPr>
              <a:buNone/>
            </a:pPr>
            <a:r>
              <a:rPr lang="pl-PL" dirty="0" smtClean="0"/>
              <a:t>			- Prawo rzymskie to prawo cesarskie.</a:t>
            </a:r>
          </a:p>
          <a:p>
            <a:pPr>
              <a:buNone/>
            </a:pPr>
            <a:r>
              <a:rPr lang="pl-PL" dirty="0" smtClean="0"/>
              <a:t>			- Legenda cesarza Lotara III – 1135 r. / 							XVI w. </a:t>
            </a:r>
            <a:endParaRPr lang="pl-PL" dirty="0"/>
          </a:p>
        </p:txBody>
      </p:sp>
      <p:pic>
        <p:nvPicPr>
          <p:cNvPr id="5" name="Obraz 4" descr="Lotar_II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2714620"/>
            <a:ext cx="1676400" cy="2365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I. WCZESNA RECEPCJA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Od XIII w. </a:t>
            </a:r>
          </a:p>
          <a:p>
            <a:r>
              <a:rPr lang="pl-PL" dirty="0" smtClean="0"/>
              <a:t>Za pośrednictwem kanonistyki</a:t>
            </a:r>
          </a:p>
          <a:p>
            <a:r>
              <a:rPr lang="pl-PL" dirty="0" smtClean="0"/>
              <a:t>Wpływy kształcenia uniwersyteckiego we Włoszech</a:t>
            </a:r>
          </a:p>
          <a:p>
            <a:r>
              <a:rPr lang="pl-PL" dirty="0" smtClean="0"/>
              <a:t>Związki z glosatorami („promulgacja ustaw”)</a:t>
            </a:r>
          </a:p>
          <a:p>
            <a:r>
              <a:rPr lang="pl-PL" dirty="0" smtClean="0"/>
              <a:t>Polityka włoska cesarzy, </a:t>
            </a:r>
            <a:r>
              <a:rPr lang="pl-PL" i="1" dirty="0" err="1" smtClean="0"/>
              <a:t>translatio</a:t>
            </a:r>
            <a:r>
              <a:rPr lang="pl-PL" i="1" dirty="0" smtClean="0"/>
              <a:t> </a:t>
            </a:r>
            <a:r>
              <a:rPr lang="pl-PL" i="1" dirty="0" err="1" smtClean="0"/>
              <a:t>imperii</a:t>
            </a:r>
            <a:r>
              <a:rPr lang="pl-PL" dirty="0" smtClean="0"/>
              <a:t>, związek prawa rzymskiego z ideą cesarstwa (teoria)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II. WŁAŚCIWA RECEPCJA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Dwie ścieżki: </a:t>
            </a:r>
          </a:p>
          <a:p>
            <a:endParaRPr lang="pl-PL" u="sng" dirty="0" smtClean="0"/>
          </a:p>
          <a:p>
            <a:r>
              <a:rPr lang="pl-PL" u="sng" dirty="0" smtClean="0"/>
              <a:t>Sąd Kameralny Rzeszy</a:t>
            </a:r>
            <a:r>
              <a:rPr lang="pl-PL" dirty="0" smtClean="0"/>
              <a:t> (</a:t>
            </a:r>
            <a:r>
              <a:rPr lang="pl-PL" i="1" dirty="0" smtClean="0"/>
              <a:t>REICHSKAMMERGERICHT</a:t>
            </a:r>
            <a:r>
              <a:rPr lang="pl-PL" dirty="0" smtClean="0"/>
              <a:t>)</a:t>
            </a:r>
          </a:p>
          <a:p>
            <a:endParaRPr lang="pl-PL" dirty="0" smtClean="0"/>
          </a:p>
          <a:p>
            <a:r>
              <a:rPr lang="pl-PL" u="sng" dirty="0" smtClean="0"/>
              <a:t>Działalność fakultetów prawnych </a:t>
            </a:r>
            <a:r>
              <a:rPr lang="pl-PL" i="1" dirty="0" smtClean="0"/>
              <a:t>(AKTENVERSENDUNG)</a:t>
            </a:r>
          </a:p>
          <a:p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II.1. WŁAŚCIWA RECEPCJA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u="sng" dirty="0" smtClean="0"/>
              <a:t>Sąd Kameralny Rzeszy</a:t>
            </a:r>
            <a:r>
              <a:rPr lang="pl-PL" dirty="0" smtClean="0"/>
              <a:t> (</a:t>
            </a:r>
            <a:r>
              <a:rPr lang="pl-PL" i="1" dirty="0" smtClean="0"/>
              <a:t>REICHSKAMMERGERICHT</a:t>
            </a:r>
            <a:r>
              <a:rPr lang="pl-PL" dirty="0" smtClean="0"/>
              <a:t>)</a:t>
            </a:r>
          </a:p>
          <a:p>
            <a:r>
              <a:rPr lang="pl-PL" dirty="0" smtClean="0"/>
              <a:t>1495 (Maksymilian, sejm w Wormacji, </a:t>
            </a:r>
            <a:r>
              <a:rPr lang="pl-PL" smtClean="0"/>
              <a:t>pokój wieczysty)</a:t>
            </a:r>
            <a:endParaRPr lang="pl-PL" dirty="0" smtClean="0"/>
          </a:p>
          <a:p>
            <a:r>
              <a:rPr lang="pl-PL" dirty="0" smtClean="0"/>
              <a:t>Jedyny wspólny dla całej rzeszy organ sądowy w/s cywilnych. </a:t>
            </a:r>
          </a:p>
          <a:p>
            <a:r>
              <a:rPr lang="pl-PL" dirty="0" smtClean="0"/>
              <a:t>Podstawa wyrokowania: ustawy Rzeszy, prawa partykularne, a w razie luk – prawo powszechne (czyli rzymskie). Ułatwienia dowodowe dla prawa rzymskiego. </a:t>
            </a:r>
          </a:p>
          <a:p>
            <a:r>
              <a:rPr lang="pl-PL" dirty="0" smtClean="0"/>
              <a:t>Właściwość: w I instancji (złamanie pokoju, odmowa sprawiedliwości) i w II instancji (apelacje). </a:t>
            </a:r>
          </a:p>
          <a:p>
            <a:r>
              <a:rPr lang="pl-PL" dirty="0" smtClean="0"/>
              <a:t>Skład sędziowski:  16 asesorów, połowa to szlachta, połowa to doktorzy prawa.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II.2. WŁAŚCIWA RECEPCJA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u="sng" dirty="0" smtClean="0"/>
              <a:t>Działalność fakultetów prawnych. </a:t>
            </a:r>
          </a:p>
          <a:p>
            <a:r>
              <a:rPr lang="pl-PL" dirty="0" smtClean="0"/>
              <a:t>Zwyczaj przesyłania przez sąd akt sprawy na wydział prawa (</a:t>
            </a:r>
            <a:r>
              <a:rPr lang="pl-PL" i="1" dirty="0" err="1" smtClean="0"/>
              <a:t>Aktenversendung</a:t>
            </a:r>
            <a:r>
              <a:rPr lang="pl-PL" dirty="0" smtClean="0"/>
              <a:t>).</a:t>
            </a:r>
          </a:p>
          <a:p>
            <a:r>
              <a:rPr lang="pl-PL" dirty="0" smtClean="0"/>
              <a:t>Opinie uczonych jurystów (</a:t>
            </a:r>
            <a:r>
              <a:rPr lang="pl-PL" i="1" dirty="0" err="1" smtClean="0"/>
              <a:t>communis</a:t>
            </a:r>
            <a:r>
              <a:rPr lang="pl-PL" i="1" dirty="0" smtClean="0"/>
              <a:t> opinio </a:t>
            </a:r>
            <a:r>
              <a:rPr lang="pl-PL" i="1" dirty="0" err="1" smtClean="0"/>
              <a:t>doctorum</a:t>
            </a:r>
            <a:r>
              <a:rPr lang="pl-PL" dirty="0" smtClean="0"/>
              <a:t>) udzielane były na podstawie praw uczonych: rzymskiego / kanonicznego. </a:t>
            </a:r>
          </a:p>
          <a:p>
            <a:r>
              <a:rPr lang="pl-PL" dirty="0" smtClean="0"/>
              <a:t>Opinie stanowiły podstawę wyroku.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AKTENVERSENDUNG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CAROLINA. 105. Konieczne dalej należy mieć na względzie, że jeśli w poniższych artykułach wyjaśniono niedokładnie lub niezrozumiale kryminalne kary w przypadku rzeczywistych kryminalnych przestępstw lub oskarżeń, to 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sądy powinny zwracać się po wskazówki do znawców prawa </a:t>
            </a:r>
            <a:r>
              <a:rPr lang="pl-PL" dirty="0" smtClean="0"/>
              <a:t>w kwestii tego, w jaki sposób zastosować i interpretować najbardziej prawidłowo nasze cesarskie prawo i niniejszy nasz kodeks we wszystkich nieprzewidzianych i niezrozumiałych przypadkach i podjąć odpowiednio do tego swoje rozstrzygnięcie. W … kodeksie nie mogą być wymienione i opisane wszystkie nieprzewidziane przypadki sądowych rozstrzygnięć i kar. </a:t>
            </a:r>
            <a:endParaRPr lang="pl-P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PRZEDMIOT RECEPCJI: KTÓRE PRAWO?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Prawo rzymskie w formie i treści przekazanej przez glosatorów i komentatorów. </a:t>
            </a:r>
          </a:p>
          <a:p>
            <a:pPr algn="just">
              <a:buNone/>
            </a:pPr>
            <a:r>
              <a:rPr lang="pl-PL" dirty="0" smtClean="0"/>
              <a:t>Wykorzystywanie siatki pojęć. </a:t>
            </a:r>
          </a:p>
          <a:p>
            <a:pPr algn="just">
              <a:buNone/>
            </a:pPr>
            <a:r>
              <a:rPr lang="pl-PL" dirty="0" smtClean="0"/>
              <a:t>Zapożyczanie konstrukcji prawnych. </a:t>
            </a:r>
          </a:p>
          <a:p>
            <a:pPr algn="just">
              <a:buNone/>
            </a:pPr>
            <a:r>
              <a:rPr lang="pl-PL" dirty="0" smtClean="0"/>
              <a:t>Przystosowywanie wzorów romanistycznych do współczesnych potrzeb, uzasadnienie w starych normach dla aktualnej praktyki </a:t>
            </a:r>
            <a:r>
              <a:rPr lang="pl-PL" dirty="0" smtClean="0">
                <a:sym typeface="Wingdings" pitchFamily="2" charset="2"/>
              </a:rPr>
              <a:t> </a:t>
            </a:r>
            <a:r>
              <a:rPr lang="pl-PL" i="1" dirty="0" smtClean="0">
                <a:sym typeface="Wingdings" pitchFamily="2" charset="2"/>
              </a:rPr>
              <a:t>usus </a:t>
            </a:r>
            <a:r>
              <a:rPr lang="pl-PL" i="1" dirty="0" err="1" smtClean="0">
                <a:sym typeface="Wingdings" pitchFamily="2" charset="2"/>
              </a:rPr>
              <a:t>modernus</a:t>
            </a:r>
            <a:r>
              <a:rPr lang="pl-PL" i="1" dirty="0" smtClean="0">
                <a:sym typeface="Wingdings" pitchFamily="2" charset="2"/>
              </a:rPr>
              <a:t> </a:t>
            </a:r>
            <a:r>
              <a:rPr lang="pl-PL" i="1" dirty="0" err="1" smtClean="0">
                <a:sym typeface="Wingdings" pitchFamily="2" charset="2"/>
              </a:rPr>
              <a:t>pandectarum</a:t>
            </a:r>
            <a:r>
              <a:rPr lang="pl-PL" i="1" dirty="0" smtClean="0">
                <a:sym typeface="Wingdings" pitchFamily="2" charset="2"/>
              </a:rPr>
              <a:t> </a:t>
            </a:r>
            <a:r>
              <a:rPr lang="pl-PL" dirty="0" smtClean="0">
                <a:sym typeface="Wingdings" pitchFamily="2" charset="2"/>
              </a:rPr>
              <a:t>(XVII w.).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„Pomniki” prawa </a:t>
            </a:r>
            <a:r>
              <a:rPr lang="pl-PL" dirty="0" err="1" smtClean="0"/>
              <a:t>longobardzkiego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Edykty </a:t>
            </a:r>
            <a:r>
              <a:rPr lang="pl-PL" dirty="0" err="1" smtClean="0"/>
              <a:t>Rotara</a:t>
            </a:r>
            <a:r>
              <a:rPr lang="pl-PL" dirty="0" smtClean="0"/>
              <a:t> i </a:t>
            </a:r>
            <a:r>
              <a:rPr lang="pl-PL" dirty="0" err="1" smtClean="0"/>
              <a:t>Liutpranda</a:t>
            </a:r>
            <a:r>
              <a:rPr lang="pl-PL" dirty="0" smtClean="0"/>
              <a:t> + kapitularze królów frankońskich,</a:t>
            </a:r>
          </a:p>
          <a:p>
            <a:r>
              <a:rPr lang="pl-PL" i="1" dirty="0" smtClean="0"/>
              <a:t>Liber </a:t>
            </a:r>
            <a:r>
              <a:rPr lang="pl-PL" i="1" dirty="0" err="1" smtClean="0"/>
              <a:t>Papiensis</a:t>
            </a:r>
            <a:r>
              <a:rPr lang="pl-PL" i="1" dirty="0" smtClean="0"/>
              <a:t> </a:t>
            </a:r>
            <a:r>
              <a:rPr lang="pl-PL" dirty="0" smtClean="0"/>
              <a:t>(I </a:t>
            </a:r>
            <a:r>
              <a:rPr lang="pl-PL" dirty="0" err="1" smtClean="0"/>
              <a:t>poł</a:t>
            </a:r>
            <a:r>
              <a:rPr lang="pl-PL" dirty="0" smtClean="0"/>
              <a:t>. XI w., połączenie z glosą),</a:t>
            </a:r>
          </a:p>
          <a:p>
            <a:r>
              <a:rPr lang="pl-PL" i="1" dirty="0" err="1" smtClean="0"/>
              <a:t>Lombarda</a:t>
            </a:r>
            <a:r>
              <a:rPr lang="pl-PL" i="1" dirty="0" smtClean="0"/>
              <a:t> </a:t>
            </a:r>
            <a:r>
              <a:rPr lang="pl-PL" dirty="0" smtClean="0"/>
              <a:t>(</a:t>
            </a:r>
            <a:r>
              <a:rPr lang="pl-PL" dirty="0" err="1" smtClean="0"/>
              <a:t>poł</a:t>
            </a:r>
            <a:r>
              <a:rPr lang="pl-PL" dirty="0" smtClean="0"/>
              <a:t>. XII w., usystematyzowane),</a:t>
            </a:r>
          </a:p>
          <a:p>
            <a:r>
              <a:rPr lang="pl-PL" i="1" u="sng" dirty="0" err="1" smtClean="0"/>
              <a:t>Libri</a:t>
            </a:r>
            <a:r>
              <a:rPr lang="pl-PL" i="1" u="sng" dirty="0" smtClean="0"/>
              <a:t> </a:t>
            </a:r>
            <a:r>
              <a:rPr lang="pl-PL" i="1" u="sng" dirty="0" err="1" smtClean="0"/>
              <a:t>Feudorum</a:t>
            </a:r>
            <a:r>
              <a:rPr lang="pl-PL" i="1" u="sng" dirty="0" smtClean="0"/>
              <a:t> </a:t>
            </a:r>
            <a:r>
              <a:rPr lang="pl-PL" dirty="0" smtClean="0"/>
              <a:t>(</a:t>
            </a:r>
            <a:r>
              <a:rPr lang="pl-PL" dirty="0" err="1" smtClean="0"/>
              <a:t>poł</a:t>
            </a:r>
            <a:r>
              <a:rPr lang="pl-PL" dirty="0" smtClean="0"/>
              <a:t>. XII w., prywatny zbiór zwyczajów lennych Lombardii + ustawy cesarskie + wyroki miast północnowłoskich), </a:t>
            </a:r>
          </a:p>
          <a:p>
            <a:r>
              <a:rPr lang="pl-PL" i="1" dirty="0" err="1" smtClean="0"/>
              <a:t>Vulgata</a:t>
            </a:r>
            <a:r>
              <a:rPr lang="pl-PL" i="1" dirty="0" smtClean="0"/>
              <a:t> </a:t>
            </a:r>
            <a:r>
              <a:rPr lang="pl-PL" dirty="0" err="1" smtClean="0"/>
              <a:t>Accurciusa</a:t>
            </a:r>
            <a:r>
              <a:rPr lang="pl-PL" dirty="0" smtClean="0"/>
              <a:t> (XIII w., włączona do CIC).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Kodyfikacja justyniańska (lata 30. VI w.)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i="1" dirty="0" err="1" smtClean="0"/>
              <a:t>Codex</a:t>
            </a:r>
            <a:r>
              <a:rPr lang="pl-PL" i="1" dirty="0" smtClean="0"/>
              <a:t> </a:t>
            </a:r>
            <a:r>
              <a:rPr lang="pl-PL" dirty="0" smtClean="0"/>
              <a:t>– konstytucje </a:t>
            </a:r>
            <a:br>
              <a:rPr lang="pl-PL" dirty="0" smtClean="0"/>
            </a:br>
            <a:r>
              <a:rPr lang="pl-PL" dirty="0" smtClean="0"/>
              <a:t>cesarskie </a:t>
            </a:r>
          </a:p>
          <a:p>
            <a:r>
              <a:rPr lang="pl-PL" i="1" u="sng" dirty="0" err="1" smtClean="0"/>
              <a:t>Digestae</a:t>
            </a:r>
            <a:r>
              <a:rPr lang="pl-PL" i="1" dirty="0" smtClean="0"/>
              <a:t>, </a:t>
            </a:r>
            <a:r>
              <a:rPr lang="pl-PL" i="1" dirty="0" err="1" smtClean="0"/>
              <a:t>Pandectae</a:t>
            </a:r>
            <a:r>
              <a:rPr lang="pl-PL" i="1" dirty="0" smtClean="0"/>
              <a:t> </a:t>
            </a:r>
            <a:r>
              <a:rPr lang="pl-PL" dirty="0" smtClean="0"/>
              <a:t>– </a:t>
            </a:r>
            <a:br>
              <a:rPr lang="pl-PL" dirty="0" smtClean="0"/>
            </a:br>
            <a:r>
              <a:rPr lang="pl-PL" dirty="0" smtClean="0"/>
              <a:t>wypowiedzi prawników</a:t>
            </a:r>
          </a:p>
          <a:p>
            <a:r>
              <a:rPr lang="pl-PL" i="1" dirty="0" err="1" smtClean="0"/>
              <a:t>Institutiones</a:t>
            </a:r>
            <a:r>
              <a:rPr lang="pl-PL" i="1" dirty="0" smtClean="0"/>
              <a:t> </a:t>
            </a:r>
            <a:r>
              <a:rPr lang="pl-PL" dirty="0" smtClean="0"/>
              <a:t>– podręcznik</a:t>
            </a:r>
          </a:p>
          <a:p>
            <a:r>
              <a:rPr lang="pl-PL" i="1" dirty="0" err="1" smtClean="0"/>
              <a:t>Novellae</a:t>
            </a:r>
            <a:r>
              <a:rPr lang="pl-PL" i="1" dirty="0" smtClean="0"/>
              <a:t> </a:t>
            </a:r>
            <a:r>
              <a:rPr lang="pl-PL" dirty="0" smtClean="0"/>
              <a:t>– nowele </a:t>
            </a:r>
          </a:p>
          <a:p>
            <a:endParaRPr lang="pl-PL" i="1" dirty="0" smtClean="0"/>
          </a:p>
          <a:p>
            <a:pPr>
              <a:buNone/>
            </a:pPr>
            <a:r>
              <a:rPr lang="pl-PL" sz="2300" i="1" dirty="0" smtClean="0"/>
              <a:t>(„No </a:t>
            </a:r>
            <a:r>
              <a:rPr lang="pl-PL" sz="2300" i="1" dirty="0" err="1" smtClean="0"/>
              <a:t>comment</a:t>
            </a:r>
            <a:r>
              <a:rPr lang="pl-PL" sz="2300" i="1" dirty="0" smtClean="0"/>
              <a:t>”)</a:t>
            </a:r>
            <a:endParaRPr lang="pl-PL" sz="2300" i="1" dirty="0"/>
          </a:p>
        </p:txBody>
      </p:sp>
      <p:pic>
        <p:nvPicPr>
          <p:cNvPr id="4" name="Obraz 3" descr="455px-Meister_von_San_Vitale_in_Ravenna_0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1643050"/>
            <a:ext cx="3469280" cy="4567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Studia nad prawem rzymskim - etapy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Szkoła glosatorów (XII w.)</a:t>
            </a:r>
          </a:p>
          <a:p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Szkoła komentatorów (XIV w.)</a:t>
            </a:r>
          </a:p>
          <a:p>
            <a:pPr>
              <a:buNone/>
            </a:pPr>
            <a:r>
              <a:rPr lang="pl-PL" i="1" dirty="0" smtClean="0">
                <a:solidFill>
                  <a:schemeClr val="accent6">
                    <a:lumMod val="75000"/>
                  </a:schemeClr>
                </a:solidFill>
              </a:rPr>
              <a:t>- </a:t>
            </a:r>
            <a:r>
              <a:rPr lang="pl-PL" i="1" dirty="0" err="1" smtClean="0">
                <a:solidFill>
                  <a:schemeClr val="accent6">
                    <a:lumMod val="75000"/>
                  </a:schemeClr>
                </a:solidFill>
              </a:rPr>
              <a:t>mos</a:t>
            </a:r>
            <a:r>
              <a:rPr lang="pl-PL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i="1" dirty="0" err="1" smtClean="0">
                <a:solidFill>
                  <a:schemeClr val="accent6">
                    <a:lumMod val="75000"/>
                  </a:schemeClr>
                </a:solidFill>
              </a:rPr>
              <a:t>italicus</a:t>
            </a:r>
            <a:r>
              <a:rPr lang="pl-PL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i="1" dirty="0" err="1" smtClean="0">
                <a:solidFill>
                  <a:schemeClr val="accent6">
                    <a:lumMod val="75000"/>
                  </a:schemeClr>
                </a:solidFill>
              </a:rPr>
              <a:t>docendi</a:t>
            </a:r>
            <a:endParaRPr lang="pl-PL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pl-PL" dirty="0" smtClean="0">
                <a:solidFill>
                  <a:srgbClr val="00B0F0"/>
                </a:solidFill>
              </a:rPr>
              <a:t>Szkoła w </a:t>
            </a:r>
            <a:r>
              <a:rPr lang="pl-PL" dirty="0" err="1" smtClean="0">
                <a:solidFill>
                  <a:srgbClr val="00B0F0"/>
                </a:solidFill>
              </a:rPr>
              <a:t>Bourges</a:t>
            </a:r>
            <a:r>
              <a:rPr lang="pl-PL" dirty="0" smtClean="0">
                <a:solidFill>
                  <a:srgbClr val="00B0F0"/>
                </a:solidFill>
              </a:rPr>
              <a:t> (XVI w.) </a:t>
            </a:r>
          </a:p>
          <a:p>
            <a:pPr>
              <a:buNone/>
            </a:pPr>
            <a:r>
              <a:rPr lang="pl-PL" dirty="0" smtClean="0">
                <a:solidFill>
                  <a:srgbClr val="00B0F0"/>
                </a:solidFill>
              </a:rPr>
              <a:t>- </a:t>
            </a:r>
            <a:r>
              <a:rPr lang="pl-PL" i="1" dirty="0" err="1" smtClean="0">
                <a:solidFill>
                  <a:srgbClr val="00B0F0"/>
                </a:solidFill>
              </a:rPr>
              <a:t>mos</a:t>
            </a:r>
            <a:r>
              <a:rPr lang="pl-PL" i="1" dirty="0" smtClean="0">
                <a:solidFill>
                  <a:srgbClr val="00B0F0"/>
                </a:solidFill>
              </a:rPr>
              <a:t> </a:t>
            </a:r>
            <a:r>
              <a:rPr lang="pl-PL" i="1" dirty="0" err="1" smtClean="0">
                <a:solidFill>
                  <a:srgbClr val="00B0F0"/>
                </a:solidFill>
              </a:rPr>
              <a:t>gallicus</a:t>
            </a:r>
            <a:r>
              <a:rPr lang="pl-PL" i="1" dirty="0" smtClean="0">
                <a:solidFill>
                  <a:srgbClr val="00B0F0"/>
                </a:solidFill>
              </a:rPr>
              <a:t> </a:t>
            </a:r>
            <a:r>
              <a:rPr lang="pl-PL" i="1" dirty="0" err="1" smtClean="0">
                <a:solidFill>
                  <a:srgbClr val="00B0F0"/>
                </a:solidFill>
              </a:rPr>
              <a:t>docendi</a:t>
            </a:r>
            <a:r>
              <a:rPr lang="pl-PL" i="1" dirty="0" smtClean="0">
                <a:solidFill>
                  <a:srgbClr val="00B0F0"/>
                </a:solidFill>
              </a:rPr>
              <a:t> </a:t>
            </a:r>
          </a:p>
          <a:p>
            <a:r>
              <a:rPr lang="pl-PL" i="1" dirty="0" smtClean="0"/>
              <a:t>Usus </a:t>
            </a:r>
            <a:r>
              <a:rPr lang="pl-PL" i="1" dirty="0" err="1" smtClean="0"/>
              <a:t>modernus</a:t>
            </a:r>
            <a:r>
              <a:rPr lang="pl-PL" i="1" dirty="0" smtClean="0"/>
              <a:t> </a:t>
            </a:r>
            <a:r>
              <a:rPr lang="pl-PL" i="1" dirty="0" err="1" smtClean="0"/>
              <a:t>pandectarum</a:t>
            </a:r>
            <a:r>
              <a:rPr lang="pl-PL" i="1" dirty="0" smtClean="0"/>
              <a:t> </a:t>
            </a:r>
            <a:endParaRPr lang="pl-PL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Szkoła glosatorów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Akcja Grzegorza VII poszukiwania źródeł  - odnalezienie ok. 1080 r. </a:t>
            </a:r>
            <a:r>
              <a:rPr lang="pl-PL" i="1" dirty="0" smtClean="0"/>
              <a:t>Digestów</a:t>
            </a:r>
          </a:p>
          <a:p>
            <a:r>
              <a:rPr lang="pl-PL" dirty="0" smtClean="0"/>
              <a:t>Powstanie uniwersytetu w Bolonii = początki </a:t>
            </a:r>
            <a:r>
              <a:rPr lang="pl-PL" dirty="0" err="1" smtClean="0"/>
              <a:t>prawa</a:t>
            </a:r>
            <a:r>
              <a:rPr lang="pl-PL" dirty="0" smtClean="0"/>
              <a:t> jako nauki</a:t>
            </a:r>
          </a:p>
          <a:p>
            <a:r>
              <a:rPr lang="pl-PL" i="1" dirty="0" smtClean="0"/>
              <a:t>Glosa</a:t>
            </a:r>
            <a:r>
              <a:rPr lang="pl-PL" dirty="0" smtClean="0"/>
              <a:t>, metoda egzegezy  </a:t>
            </a:r>
          </a:p>
          <a:p>
            <a:r>
              <a:rPr lang="pl-PL" dirty="0" err="1" smtClean="0"/>
              <a:t>Irnerius</a:t>
            </a:r>
            <a:r>
              <a:rPr lang="pl-PL" dirty="0" smtClean="0"/>
              <a:t> (XI/XII w.), Azo, </a:t>
            </a:r>
            <a:r>
              <a:rPr lang="pl-PL" dirty="0" err="1" smtClean="0"/>
              <a:t>Bulgarus</a:t>
            </a:r>
            <a:r>
              <a:rPr lang="pl-PL" dirty="0" smtClean="0"/>
              <a:t>, </a:t>
            </a:r>
            <a:r>
              <a:rPr lang="pl-PL" dirty="0" err="1" smtClean="0"/>
              <a:t>Placentinus</a:t>
            </a:r>
            <a:r>
              <a:rPr lang="pl-PL" dirty="0" smtClean="0"/>
              <a:t>, </a:t>
            </a:r>
            <a:r>
              <a:rPr lang="pl-PL" dirty="0" err="1" smtClean="0"/>
              <a:t>Martinus</a:t>
            </a:r>
            <a:r>
              <a:rPr lang="pl-PL" dirty="0" smtClean="0"/>
              <a:t>, </a:t>
            </a:r>
            <a:r>
              <a:rPr lang="pl-PL" dirty="0" err="1" smtClean="0"/>
              <a:t>Accurcius</a:t>
            </a:r>
            <a:r>
              <a:rPr lang="pl-PL" dirty="0" smtClean="0"/>
              <a:t> (XIII w., </a:t>
            </a:r>
            <a:r>
              <a:rPr lang="pl-PL" i="1" dirty="0" err="1" smtClean="0"/>
              <a:t>Glossa</a:t>
            </a:r>
            <a:r>
              <a:rPr lang="pl-PL" i="1" dirty="0" smtClean="0"/>
              <a:t> </a:t>
            </a:r>
            <a:r>
              <a:rPr lang="pl-PL" i="1" dirty="0" err="1" smtClean="0"/>
              <a:t>ordinaria</a:t>
            </a:r>
            <a:r>
              <a:rPr lang="pl-PL" dirty="0" smtClean="0"/>
              <a:t>; </a:t>
            </a:r>
            <a:r>
              <a:rPr lang="pl-PL" i="1" dirty="0" err="1" smtClean="0"/>
              <a:t>Vulgata</a:t>
            </a:r>
            <a:r>
              <a:rPr lang="pl-PL" i="1" dirty="0" smtClean="0"/>
              <a:t>; </a:t>
            </a:r>
            <a:r>
              <a:rPr lang="pl-PL" i="1" dirty="0" err="1" smtClean="0"/>
              <a:t>quidquid</a:t>
            </a:r>
            <a:r>
              <a:rPr lang="pl-PL" i="1" dirty="0" smtClean="0"/>
              <a:t> non </a:t>
            </a:r>
            <a:r>
              <a:rPr lang="pl-PL" i="1" dirty="0" err="1" smtClean="0"/>
              <a:t>adgnoscit</a:t>
            </a:r>
            <a:r>
              <a:rPr lang="pl-PL" i="1" dirty="0" smtClean="0"/>
              <a:t> </a:t>
            </a:r>
            <a:r>
              <a:rPr lang="pl-PL" i="1" dirty="0" err="1" smtClean="0"/>
              <a:t>Glossa</a:t>
            </a:r>
            <a:r>
              <a:rPr lang="pl-PL" i="1" dirty="0" smtClean="0"/>
              <a:t> not </a:t>
            </a:r>
            <a:r>
              <a:rPr lang="pl-PL" i="1" dirty="0" err="1" smtClean="0"/>
              <a:t>adgnoscit</a:t>
            </a:r>
            <a:r>
              <a:rPr lang="pl-PL" i="1" dirty="0" smtClean="0"/>
              <a:t> </a:t>
            </a:r>
            <a:r>
              <a:rPr lang="pl-PL" i="1" dirty="0" err="1" smtClean="0"/>
              <a:t>curia</a:t>
            </a:r>
            <a:r>
              <a:rPr lang="pl-PL" dirty="0" smtClean="0"/>
              <a:t>)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Szkoła komentatorów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Komentatorzy = </a:t>
            </a:r>
            <a:r>
              <a:rPr lang="pl-PL" dirty="0" err="1" smtClean="0"/>
              <a:t>konsyliatorzy</a:t>
            </a:r>
            <a:r>
              <a:rPr lang="pl-PL" dirty="0" smtClean="0"/>
              <a:t> = postglosatorzy</a:t>
            </a:r>
          </a:p>
          <a:p>
            <a:r>
              <a:rPr lang="pl-PL" dirty="0" err="1" smtClean="0"/>
              <a:t>Bartolus</a:t>
            </a:r>
            <a:r>
              <a:rPr lang="pl-PL" dirty="0" smtClean="0"/>
              <a:t> de </a:t>
            </a:r>
            <a:r>
              <a:rPr lang="pl-PL" dirty="0" err="1" smtClean="0"/>
              <a:t>Saxoferrato</a:t>
            </a:r>
            <a:r>
              <a:rPr lang="pl-PL" dirty="0" smtClean="0"/>
              <a:t> </a:t>
            </a:r>
            <a:r>
              <a:rPr lang="pl-PL" i="1" dirty="0" smtClean="0"/>
              <a:t>(</a:t>
            </a:r>
            <a:r>
              <a:rPr lang="pl-PL" i="1" dirty="0" err="1" smtClean="0"/>
              <a:t>nemo</a:t>
            </a:r>
            <a:r>
              <a:rPr lang="pl-PL" i="1" dirty="0" smtClean="0"/>
              <a:t> </a:t>
            </a:r>
            <a:r>
              <a:rPr lang="pl-PL" i="1" dirty="0" err="1" smtClean="0"/>
              <a:t>iurista</a:t>
            </a:r>
            <a:r>
              <a:rPr lang="pl-PL" i="1" dirty="0" smtClean="0"/>
              <a:t> </a:t>
            </a:r>
            <a:r>
              <a:rPr lang="pl-PL" i="1" dirty="0" err="1" smtClean="0"/>
              <a:t>nisi</a:t>
            </a:r>
            <a:r>
              <a:rPr lang="pl-PL" i="1" dirty="0" smtClean="0"/>
              <a:t> </a:t>
            </a:r>
            <a:r>
              <a:rPr lang="pl-PL" i="1" dirty="0" err="1" smtClean="0"/>
              <a:t>Bartolista</a:t>
            </a:r>
            <a:r>
              <a:rPr lang="pl-PL" i="1" dirty="0" smtClean="0"/>
              <a:t>, </a:t>
            </a:r>
            <a:r>
              <a:rPr lang="pl-PL" dirty="0" smtClean="0"/>
              <a:t>„przewrót kopernikański” – relacja między prawem rzymskim a zwyczajowym)</a:t>
            </a:r>
            <a:r>
              <a:rPr lang="pl-PL" i="1" dirty="0" smtClean="0"/>
              <a:t>,</a:t>
            </a:r>
            <a:r>
              <a:rPr lang="pl-PL" dirty="0" smtClean="0"/>
              <a:t> </a:t>
            </a:r>
          </a:p>
          <a:p>
            <a:r>
              <a:rPr lang="pl-PL" dirty="0" err="1" smtClean="0"/>
              <a:t>Baldus</a:t>
            </a:r>
            <a:r>
              <a:rPr lang="pl-PL" dirty="0" smtClean="0"/>
              <a:t> de </a:t>
            </a:r>
            <a:r>
              <a:rPr lang="pl-PL" dirty="0" err="1" smtClean="0"/>
              <a:t>Ubaldis</a:t>
            </a:r>
            <a:r>
              <a:rPr lang="pl-PL" dirty="0" smtClean="0"/>
              <a:t> (XIV w.) </a:t>
            </a:r>
          </a:p>
          <a:p>
            <a:r>
              <a:rPr lang="pl-PL" i="1" dirty="0" smtClean="0"/>
              <a:t>Corpus </a:t>
            </a:r>
            <a:r>
              <a:rPr lang="pl-PL" i="1" dirty="0" err="1" smtClean="0"/>
              <a:t>Iuris</a:t>
            </a:r>
            <a:r>
              <a:rPr lang="pl-PL" i="1" dirty="0" smtClean="0"/>
              <a:t> </a:t>
            </a:r>
            <a:r>
              <a:rPr lang="pl-PL" i="1" dirty="0" err="1" smtClean="0"/>
              <a:t>Civilis</a:t>
            </a:r>
            <a:r>
              <a:rPr lang="pl-PL" dirty="0" smtClean="0"/>
              <a:t>: </a:t>
            </a:r>
            <a:r>
              <a:rPr lang="pl-PL" dirty="0" err="1" smtClean="0"/>
              <a:t>C+D+I+N</a:t>
            </a:r>
            <a:r>
              <a:rPr lang="pl-PL" dirty="0" smtClean="0"/>
              <a:t>, N=[1..9 + 10 i 11: </a:t>
            </a:r>
            <a:r>
              <a:rPr lang="pl-PL" i="1" dirty="0" err="1" smtClean="0"/>
              <a:t>Libri</a:t>
            </a:r>
            <a:r>
              <a:rPr lang="pl-PL" i="1" dirty="0" smtClean="0"/>
              <a:t> </a:t>
            </a:r>
            <a:r>
              <a:rPr lang="pl-PL" i="1" dirty="0" err="1" smtClean="0"/>
              <a:t>Feudorum</a:t>
            </a:r>
            <a:r>
              <a:rPr lang="pl-PL" i="1" dirty="0" smtClean="0"/>
              <a:t> </a:t>
            </a:r>
            <a:r>
              <a:rPr lang="pl-PL" dirty="0" smtClean="0"/>
              <a:t>+ ustawy cesarskie]; 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i="1" dirty="0" smtClean="0"/>
              <a:t>- &gt; </a:t>
            </a:r>
            <a:r>
              <a:rPr lang="pl-PL" i="1" dirty="0" err="1" smtClean="0"/>
              <a:t>Ius</a:t>
            </a:r>
            <a:r>
              <a:rPr lang="pl-PL" i="1" dirty="0" smtClean="0"/>
              <a:t> </a:t>
            </a:r>
            <a:r>
              <a:rPr lang="pl-PL" i="1" dirty="0" err="1" smtClean="0"/>
              <a:t>commune</a:t>
            </a:r>
            <a:endParaRPr lang="pl-PL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Szkoła komentatorów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Próba odejścia od litery w kierunku sensu, </a:t>
            </a:r>
          </a:p>
          <a:p>
            <a:r>
              <a:rPr lang="pl-PL" dirty="0" smtClean="0"/>
              <a:t>Poszukiwanie ogólniejszych zasad, </a:t>
            </a:r>
          </a:p>
          <a:p>
            <a:r>
              <a:rPr lang="pl-PL" dirty="0" smtClean="0"/>
              <a:t>Praktyczne nastawienie, </a:t>
            </a:r>
          </a:p>
          <a:p>
            <a:r>
              <a:rPr lang="pl-PL" dirty="0" smtClean="0"/>
              <a:t>Wdrażanie </a:t>
            </a:r>
            <a:r>
              <a:rPr lang="pl-PL" dirty="0" err="1" smtClean="0"/>
              <a:t>prawa</a:t>
            </a:r>
            <a:r>
              <a:rPr lang="pl-PL" dirty="0" smtClean="0"/>
              <a:t> rzymskiego do praktyki (</a:t>
            </a:r>
            <a:r>
              <a:rPr lang="pl-PL" dirty="0" err="1" smtClean="0"/>
              <a:t>konsyliatorzy</a:t>
            </a:r>
            <a:r>
              <a:rPr lang="pl-PL" dirty="0" smtClean="0"/>
              <a:t>), </a:t>
            </a:r>
          </a:p>
          <a:p>
            <a:r>
              <a:rPr lang="pl-PL" dirty="0" smtClean="0"/>
              <a:t>Rozwój </a:t>
            </a:r>
            <a:r>
              <a:rPr lang="pl-PL" dirty="0" err="1" smtClean="0"/>
              <a:t>prawa</a:t>
            </a:r>
            <a:r>
              <a:rPr lang="pl-PL" dirty="0" smtClean="0"/>
              <a:t> kolizyjnego (ppm), handlowego, wekslowego,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Dorobek </a:t>
            </a:r>
            <a:r>
              <a:rPr lang="pl-PL" smtClean="0"/>
              <a:t>szkoły komentatorów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Odejście od kazuistyki w kierunku abstrakcji, pojęć ogólnych</a:t>
            </a:r>
          </a:p>
          <a:p>
            <a:r>
              <a:rPr lang="pl-PL" dirty="0" smtClean="0"/>
              <a:t>Prawo obligacyjne – ogólna teoria zobowiązań (katalog źródeł, warunki ważności umów),</a:t>
            </a:r>
          </a:p>
          <a:p>
            <a:r>
              <a:rPr lang="pl-PL" dirty="0" smtClean="0"/>
              <a:t>Prawo rzeczowe – </a:t>
            </a:r>
            <a:r>
              <a:rPr lang="pl-PL" smtClean="0"/>
              <a:t>negatywna definicja własności </a:t>
            </a:r>
            <a:endParaRPr lang="pl-PL" dirty="0" smtClean="0"/>
          </a:p>
          <a:p>
            <a:r>
              <a:rPr lang="pl-PL" dirty="0" smtClean="0"/>
              <a:t>Prawo karne – pojęcia usiłowania, obrony koniecznej, </a:t>
            </a:r>
            <a:r>
              <a:rPr lang="pl-PL" dirty="0" err="1" smtClean="0"/>
              <a:t>publicyzacja</a:t>
            </a:r>
            <a:r>
              <a:rPr lang="pl-PL" dirty="0" smtClean="0"/>
              <a:t> </a:t>
            </a:r>
            <a:r>
              <a:rPr lang="pl-PL" dirty="0" err="1" smtClean="0"/>
              <a:t>prawa</a:t>
            </a:r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1201</Words>
  <Application>Microsoft Office PowerPoint</Application>
  <PresentationFormat>Pokaz na ekranie (4:3)</PresentationFormat>
  <Paragraphs>150</Paragraphs>
  <Slides>27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28" baseType="lpstr">
      <vt:lpstr>Motyw pakietu Office</vt:lpstr>
      <vt:lpstr>Historia prawa w Italii – prawo rzymskie i kanoniczne</vt:lpstr>
      <vt:lpstr>Prawa Italii</vt:lpstr>
      <vt:lpstr>„Pomniki” prawa longobardzkiego</vt:lpstr>
      <vt:lpstr>Kodyfikacja justyniańska (lata 30. VI w.)</vt:lpstr>
      <vt:lpstr>Studia nad prawem rzymskim - etapy</vt:lpstr>
      <vt:lpstr>Szkoła glosatorów</vt:lpstr>
      <vt:lpstr>Szkoła komentatorów</vt:lpstr>
      <vt:lpstr>Szkoła komentatorów</vt:lpstr>
      <vt:lpstr>Dorobek szkoły komentatorów</vt:lpstr>
      <vt:lpstr>Prawo kanoniczne</vt:lpstr>
      <vt:lpstr>Prawo kanoniczne - źródła</vt:lpstr>
      <vt:lpstr>Prawo kanoniczne - źródła</vt:lpstr>
      <vt:lpstr>Corpus Iuris Canonici</vt:lpstr>
      <vt:lpstr>Dorobek kanonistyki</vt:lpstr>
      <vt:lpstr>Wpływ kanonistyki na cywilistykę</vt:lpstr>
      <vt:lpstr>Wpływ kanonistyki na karnistykę</vt:lpstr>
      <vt:lpstr>Wpływ kanonistyki na proces</vt:lpstr>
      <vt:lpstr>Cesarskie ustawy we Włoszech</vt:lpstr>
      <vt:lpstr>RECEPCJA PRAWA RZYMSKIEGO</vt:lpstr>
      <vt:lpstr>1. DLACZEGO PRAWO RZYMSKIE? </vt:lpstr>
      <vt:lpstr>2. DLACZEGO PRAWO RZYMSKIE? </vt:lpstr>
      <vt:lpstr>I. WCZESNA RECEPCJA</vt:lpstr>
      <vt:lpstr>II. WŁAŚCIWA RECEPCJA</vt:lpstr>
      <vt:lpstr>II.1. WŁAŚCIWA RECEPCJA</vt:lpstr>
      <vt:lpstr>II.2. WŁAŚCIWA RECEPCJA</vt:lpstr>
      <vt:lpstr>AKTENVERSENDUNG</vt:lpstr>
      <vt:lpstr>PRZEDMIOT RECEPCJI: KTÓRE PRAWO?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rzymskie po upadku imperium</dc:title>
  <dc:creator>jan.halberda</dc:creator>
  <cp:lastModifiedBy>jan.halberda</cp:lastModifiedBy>
  <cp:revision>17</cp:revision>
  <dcterms:created xsi:type="dcterms:W3CDTF">2010-11-22T23:09:02Z</dcterms:created>
  <dcterms:modified xsi:type="dcterms:W3CDTF">2012-10-30T09:03:35Z</dcterms:modified>
</cp:coreProperties>
</file>